
<file path=[Content_Types].xml><?xml version="1.0" encoding="utf-8"?>
<Types xmlns="http://schemas.openxmlformats.org/package/2006/content-types">
  <Default Extension="png" ContentType="image/pn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3.xml" ContentType="application/vnd.openxmlformats-officedocument.them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4.xml" ContentType="application/vnd.openxmlformats-officedocument.them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5.xml" ContentType="application/vnd.openxmlformats-officedocument.them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6.xml" ContentType="application/vnd.openxmlformats-officedocument.them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2"/>
    <p:sldMasterId id="2147484364" r:id="rId3"/>
    <p:sldMasterId id="2147484307" r:id="rId4"/>
    <p:sldMasterId id="2147484250" r:id="rId5"/>
    <p:sldMasterId id="2147484007" r:id="rId6"/>
    <p:sldMasterId id="2147484421" r:id="rId7"/>
  </p:sldMasterIdLst>
  <p:notesMasterIdLst>
    <p:notesMasterId r:id="rId36"/>
  </p:notesMasterIdLst>
  <p:handoutMasterIdLst>
    <p:handoutMasterId r:id="rId37"/>
  </p:handoutMasterIdLst>
  <p:sldIdLst>
    <p:sldId id="829" r:id="rId8"/>
    <p:sldId id="853" r:id="rId9"/>
    <p:sldId id="757" r:id="rId10"/>
    <p:sldId id="852" r:id="rId11"/>
    <p:sldId id="805" r:id="rId12"/>
    <p:sldId id="857" r:id="rId13"/>
    <p:sldId id="822" r:id="rId14"/>
    <p:sldId id="833" r:id="rId15"/>
    <p:sldId id="861" r:id="rId16"/>
    <p:sldId id="862" r:id="rId17"/>
    <p:sldId id="823" r:id="rId18"/>
    <p:sldId id="835" r:id="rId19"/>
    <p:sldId id="759" r:id="rId20"/>
    <p:sldId id="850" r:id="rId21"/>
    <p:sldId id="817" r:id="rId22"/>
    <p:sldId id="827" r:id="rId23"/>
    <p:sldId id="870" r:id="rId24"/>
    <p:sldId id="774" r:id="rId25"/>
    <p:sldId id="842" r:id="rId26"/>
    <p:sldId id="858" r:id="rId27"/>
    <p:sldId id="863" r:id="rId28"/>
    <p:sldId id="864" r:id="rId29"/>
    <p:sldId id="859" r:id="rId30"/>
    <p:sldId id="869" r:id="rId31"/>
    <p:sldId id="877" r:id="rId32"/>
    <p:sldId id="878" r:id="rId33"/>
    <p:sldId id="879" r:id="rId34"/>
    <p:sldId id="880" r:id="rId35"/>
  </p:sldIdLst>
  <p:sldSz cx="9144000" cy="6858000" type="screen4x3"/>
  <p:notesSz cx="6797675" cy="9926638"/>
  <p:defaultTextStyle>
    <a:defPPr>
      <a:defRPr lang="en-GB"/>
    </a:defPPr>
    <a:lvl1pPr algn="l" rtl="0" fontAlgn="base">
      <a:spcBef>
        <a:spcPct val="0"/>
      </a:spcBef>
      <a:spcAft>
        <a:spcPct val="0"/>
      </a:spcAft>
      <a:defRPr sz="1200" kern="1200">
        <a:solidFill>
          <a:schemeClr val="bg1"/>
        </a:solidFill>
        <a:latin typeface="Arial" charset="0"/>
        <a:ea typeface="ＭＳ Ｐゴシック" charset="0"/>
        <a:cs typeface="Arial" charset="0"/>
      </a:defRPr>
    </a:lvl1pPr>
    <a:lvl2pPr marL="457200" algn="l" rtl="0" fontAlgn="base">
      <a:spcBef>
        <a:spcPct val="0"/>
      </a:spcBef>
      <a:spcAft>
        <a:spcPct val="0"/>
      </a:spcAft>
      <a:defRPr sz="1200" kern="1200">
        <a:solidFill>
          <a:schemeClr val="bg1"/>
        </a:solidFill>
        <a:latin typeface="Arial" charset="0"/>
        <a:ea typeface="ＭＳ Ｐゴシック" charset="0"/>
        <a:cs typeface="Arial" charset="0"/>
      </a:defRPr>
    </a:lvl2pPr>
    <a:lvl3pPr marL="914400" algn="l" rtl="0" fontAlgn="base">
      <a:spcBef>
        <a:spcPct val="0"/>
      </a:spcBef>
      <a:spcAft>
        <a:spcPct val="0"/>
      </a:spcAft>
      <a:defRPr sz="1200" kern="1200">
        <a:solidFill>
          <a:schemeClr val="bg1"/>
        </a:solidFill>
        <a:latin typeface="Arial" charset="0"/>
        <a:ea typeface="ＭＳ Ｐゴシック" charset="0"/>
        <a:cs typeface="Arial" charset="0"/>
      </a:defRPr>
    </a:lvl3pPr>
    <a:lvl4pPr marL="1371600" algn="l" rtl="0" fontAlgn="base">
      <a:spcBef>
        <a:spcPct val="0"/>
      </a:spcBef>
      <a:spcAft>
        <a:spcPct val="0"/>
      </a:spcAft>
      <a:defRPr sz="1200" kern="1200">
        <a:solidFill>
          <a:schemeClr val="bg1"/>
        </a:solidFill>
        <a:latin typeface="Arial" charset="0"/>
        <a:ea typeface="ＭＳ Ｐゴシック" charset="0"/>
        <a:cs typeface="Arial" charset="0"/>
      </a:defRPr>
    </a:lvl4pPr>
    <a:lvl5pPr marL="1828800" algn="l" rtl="0" fontAlgn="base">
      <a:spcBef>
        <a:spcPct val="0"/>
      </a:spcBef>
      <a:spcAft>
        <a:spcPct val="0"/>
      </a:spcAft>
      <a:defRPr sz="1200" kern="1200">
        <a:solidFill>
          <a:schemeClr val="bg1"/>
        </a:solidFill>
        <a:latin typeface="Arial" charset="0"/>
        <a:ea typeface="ＭＳ Ｐゴシック" charset="0"/>
        <a:cs typeface="Arial" charset="0"/>
      </a:defRPr>
    </a:lvl5pPr>
    <a:lvl6pPr marL="2286000" algn="l" defTabSz="457200" rtl="0" eaLnBrk="1" latinLnBrk="0" hangingPunct="1">
      <a:defRPr sz="1200" kern="1200">
        <a:solidFill>
          <a:schemeClr val="bg1"/>
        </a:solidFill>
        <a:latin typeface="Arial" charset="0"/>
        <a:ea typeface="ＭＳ Ｐゴシック" charset="0"/>
        <a:cs typeface="Arial" charset="0"/>
      </a:defRPr>
    </a:lvl6pPr>
    <a:lvl7pPr marL="2743200" algn="l" defTabSz="457200" rtl="0" eaLnBrk="1" latinLnBrk="0" hangingPunct="1">
      <a:defRPr sz="1200" kern="1200">
        <a:solidFill>
          <a:schemeClr val="bg1"/>
        </a:solidFill>
        <a:latin typeface="Arial" charset="0"/>
        <a:ea typeface="ＭＳ Ｐゴシック" charset="0"/>
        <a:cs typeface="Arial" charset="0"/>
      </a:defRPr>
    </a:lvl7pPr>
    <a:lvl8pPr marL="3200400" algn="l" defTabSz="457200" rtl="0" eaLnBrk="1" latinLnBrk="0" hangingPunct="1">
      <a:defRPr sz="1200" kern="1200">
        <a:solidFill>
          <a:schemeClr val="bg1"/>
        </a:solidFill>
        <a:latin typeface="Arial" charset="0"/>
        <a:ea typeface="ＭＳ Ｐゴシック" charset="0"/>
        <a:cs typeface="Arial" charset="0"/>
      </a:defRPr>
    </a:lvl8pPr>
    <a:lvl9pPr marL="3657600" algn="l" defTabSz="457200" rtl="0" eaLnBrk="1" latinLnBrk="0" hangingPunct="1">
      <a:defRPr sz="1200" kern="1200">
        <a:solidFill>
          <a:schemeClr val="bg1"/>
        </a:solidFill>
        <a:latin typeface="Arial" charset="0"/>
        <a:ea typeface="ＭＳ Ｐゴシック" charset="0"/>
        <a:cs typeface="Arial" charset="0"/>
      </a:defRPr>
    </a:lvl9pPr>
  </p:defaultTextStyle>
  <p:extLst>
    <p:ext uri="{EFAFB233-063F-42B5-8137-9DF3F51BA10A}">
      <p15:sldGuideLst xmlns:p15="http://schemas.microsoft.com/office/powerpoint/2012/main" xmlns="">
        <p15:guide id="1" orient="horz" pos="1136">
          <p15:clr>
            <a:srgbClr val="A4A3A4"/>
          </p15:clr>
        </p15:guide>
        <p15:guide id="2" orient="horz" pos="4086">
          <p15:clr>
            <a:srgbClr val="A4A3A4"/>
          </p15:clr>
        </p15:guide>
        <p15:guide id="3" orient="horz" pos="1366">
          <p15:clr>
            <a:srgbClr val="A4A3A4"/>
          </p15:clr>
        </p15:guide>
        <p15:guide id="4" orient="horz" pos="1592">
          <p15:clr>
            <a:srgbClr val="A4A3A4"/>
          </p15:clr>
        </p15:guide>
        <p15:guide id="5" orient="horz" pos="1818">
          <p15:clr>
            <a:srgbClr val="A4A3A4"/>
          </p15:clr>
        </p15:guide>
        <p15:guide id="6" orient="horz" pos="2044">
          <p15:clr>
            <a:srgbClr val="A4A3A4"/>
          </p15:clr>
        </p15:guide>
        <p15:guide id="7" orient="horz" pos="2270">
          <p15:clr>
            <a:srgbClr val="A4A3A4"/>
          </p15:clr>
        </p15:guide>
        <p15:guide id="8" orient="horz" pos="2496">
          <p15:clr>
            <a:srgbClr val="A4A3A4"/>
          </p15:clr>
        </p15:guide>
        <p15:guide id="9" orient="horz" pos="2722">
          <p15:clr>
            <a:srgbClr val="A4A3A4"/>
          </p15:clr>
        </p15:guide>
        <p15:guide id="10" orient="horz" pos="2954">
          <p15:clr>
            <a:srgbClr val="A4A3A4"/>
          </p15:clr>
        </p15:guide>
        <p15:guide id="11" orient="horz" pos="3180">
          <p15:clr>
            <a:srgbClr val="A4A3A4"/>
          </p15:clr>
        </p15:guide>
        <p15:guide id="12" orient="horz" pos="3414">
          <p15:clr>
            <a:srgbClr val="A4A3A4"/>
          </p15:clr>
        </p15:guide>
        <p15:guide id="13" orient="horz" pos="3632">
          <p15:clr>
            <a:srgbClr val="A4A3A4"/>
          </p15:clr>
        </p15:guide>
        <p15:guide id="14" orient="horz" pos="3858">
          <p15:clr>
            <a:srgbClr val="A4A3A4"/>
          </p15:clr>
        </p15:guide>
        <p15:guide id="15" orient="horz" pos="911">
          <p15:clr>
            <a:srgbClr val="A4A3A4"/>
          </p15:clr>
        </p15:guide>
        <p15:guide id="16" orient="horz" pos="685">
          <p15:clr>
            <a:srgbClr val="A4A3A4"/>
          </p15:clr>
        </p15:guide>
        <p15:guide id="17" orient="horz" pos="459">
          <p15:clr>
            <a:srgbClr val="A4A3A4"/>
          </p15:clr>
        </p15:guide>
        <p15:guide id="18" orient="horz" pos="233">
          <p15:clr>
            <a:srgbClr val="A4A3A4"/>
          </p15:clr>
        </p15:guide>
        <p15:guide id="19" orient="horz" pos="7">
          <p15:clr>
            <a:srgbClr val="A4A3A4"/>
          </p15:clr>
        </p15:guide>
        <p15:guide id="20" pos="5307">
          <p15:clr>
            <a:srgbClr val="A4A3A4"/>
          </p15:clr>
        </p15:guide>
        <p15:guide id="21" pos="3261">
          <p15:clr>
            <a:srgbClr val="A4A3A4"/>
          </p15:clr>
        </p15:guide>
        <p15:guide id="22" pos="237">
          <p15:clr>
            <a:srgbClr val="A4A3A4"/>
          </p15:clr>
        </p15:guide>
        <p15:guide id="23" pos="3036">
          <p15:clr>
            <a:srgbClr val="A4A3A4"/>
          </p15:clr>
        </p15:guide>
        <p15:guide id="24" pos="909">
          <p15:clr>
            <a:srgbClr val="A4A3A4"/>
          </p15:clr>
        </p15:guide>
        <p15:guide id="25" pos="678">
          <p15:clr>
            <a:srgbClr val="A4A3A4"/>
          </p15:clr>
        </p15:guide>
        <p15:guide id="26" pos="5533">
          <p15:clr>
            <a:srgbClr val="A4A3A4"/>
          </p15:clr>
        </p15:guide>
        <p15:guide id="27" pos="5759">
          <p15:clr>
            <a:srgbClr val="A4A3A4"/>
          </p15:clr>
        </p15:guide>
        <p15:guide id="28" pos="5079">
          <p15:clr>
            <a:srgbClr val="A4A3A4"/>
          </p15:clr>
        </p15:guide>
        <p15:guide id="29" pos="4621">
          <p15:clr>
            <a:srgbClr val="A4A3A4"/>
          </p15:clr>
        </p15:guide>
        <p15:guide id="30" pos="4849">
          <p15:clr>
            <a:srgbClr val="A4A3A4"/>
          </p15:clr>
        </p15:guide>
        <p15:guide id="31" pos="4401">
          <p15:clr>
            <a:srgbClr val="A4A3A4"/>
          </p15:clr>
        </p15:guide>
        <p15:guide id="32" pos="4173">
          <p15:clr>
            <a:srgbClr val="A4A3A4"/>
          </p15:clr>
        </p15:guide>
        <p15:guide id="33" pos="3945">
          <p15:clr>
            <a:srgbClr val="A4A3A4"/>
          </p15:clr>
        </p15:guide>
        <p15:guide id="34" pos="3717">
          <p15:clr>
            <a:srgbClr val="A4A3A4"/>
          </p15:clr>
        </p15:guide>
        <p15:guide id="35" pos="3487">
          <p15:clr>
            <a:srgbClr val="A4A3A4"/>
          </p15:clr>
        </p15:guide>
        <p15:guide id="36" pos="2724">
          <p15:clr>
            <a:srgbClr val="A4A3A4"/>
          </p15:clr>
        </p15:guide>
        <p15:guide id="37" pos="2496">
          <p15:clr>
            <a:srgbClr val="A4A3A4"/>
          </p15:clr>
        </p15:guide>
        <p15:guide id="38" pos="2274">
          <p15:clr>
            <a:srgbClr val="A4A3A4"/>
          </p15:clr>
        </p15:guide>
        <p15:guide id="39" pos="2046">
          <p15:clr>
            <a:srgbClr val="A4A3A4"/>
          </p15:clr>
        </p15:guide>
        <p15:guide id="40" pos="1818">
          <p15:clr>
            <a:srgbClr val="A4A3A4"/>
          </p15:clr>
        </p15:guide>
        <p15:guide id="41" pos="1590">
          <p15:clr>
            <a:srgbClr val="A4A3A4"/>
          </p15:clr>
        </p15:guide>
        <p15:guide id="42" pos="1368">
          <p15:clr>
            <a:srgbClr val="A4A3A4"/>
          </p15:clr>
        </p15:guide>
        <p15:guide id="43" pos="1140">
          <p15:clr>
            <a:srgbClr val="A4A3A4"/>
          </p15:clr>
        </p15:guide>
        <p15:guide id="44" pos="4063">
          <p15:clr>
            <a:srgbClr val="A4A3A4"/>
          </p15:clr>
        </p15:guide>
        <p15:guide id="45" pos="453">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C2245"/>
    <a:srgbClr val="5D245A"/>
    <a:srgbClr val="FF7575"/>
    <a:srgbClr val="321A00"/>
    <a:srgbClr val="00AE9E"/>
    <a:srgbClr val="00539B"/>
    <a:srgbClr val="D77700"/>
    <a:srgbClr val="FFFFFF"/>
    <a:srgbClr val="1589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1568" autoAdjust="0"/>
  </p:normalViewPr>
  <p:slideViewPr>
    <p:cSldViewPr snapToGrid="0" snapToObjects="1">
      <p:cViewPr varScale="1">
        <p:scale>
          <a:sx n="90" d="100"/>
          <a:sy n="90" d="100"/>
        </p:scale>
        <p:origin x="-570" y="-102"/>
      </p:cViewPr>
      <p:guideLst>
        <p:guide orient="horz" pos="1136"/>
        <p:guide orient="horz" pos="4086"/>
        <p:guide orient="horz" pos="1366"/>
        <p:guide orient="horz" pos="1592"/>
        <p:guide orient="horz" pos="1818"/>
        <p:guide orient="horz" pos="2044"/>
        <p:guide orient="horz" pos="2270"/>
        <p:guide orient="horz" pos="2496"/>
        <p:guide orient="horz" pos="2722"/>
        <p:guide orient="horz" pos="2954"/>
        <p:guide orient="horz" pos="3180"/>
        <p:guide orient="horz" pos="3414"/>
        <p:guide orient="horz" pos="3632"/>
        <p:guide orient="horz" pos="3858"/>
        <p:guide orient="horz" pos="911"/>
        <p:guide orient="horz" pos="685"/>
        <p:guide orient="horz" pos="459"/>
        <p:guide orient="horz" pos="233"/>
        <p:guide orient="horz" pos="7"/>
        <p:guide pos="5307"/>
        <p:guide pos="3261"/>
        <p:guide pos="237"/>
        <p:guide pos="3036"/>
        <p:guide pos="909"/>
        <p:guide pos="678"/>
        <p:guide pos="5533"/>
        <p:guide pos="5759"/>
        <p:guide pos="5079"/>
        <p:guide pos="4621"/>
        <p:guide pos="4849"/>
        <p:guide pos="4401"/>
        <p:guide pos="4173"/>
        <p:guide pos="3945"/>
        <p:guide pos="3717"/>
        <p:guide pos="3487"/>
        <p:guide pos="2724"/>
        <p:guide pos="2496"/>
        <p:guide pos="2274"/>
        <p:guide pos="2046"/>
        <p:guide pos="1818"/>
        <p:guide pos="1590"/>
        <p:guide pos="1368"/>
        <p:guide pos="1140"/>
        <p:guide pos="4063"/>
        <p:guide pos="453"/>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1092"/>
    </p:cViewPr>
  </p:sorterViewPr>
  <p:notesViewPr>
    <p:cSldViewPr snapToGrid="0" snapToObjects="1">
      <p:cViewPr varScale="1">
        <p:scale>
          <a:sx n="54" d="100"/>
          <a:sy n="54" d="100"/>
        </p:scale>
        <p:origin x="-173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slideMaster" Target="slideMasters/slideMaster2.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6.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3.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KEV1DTA1\KresicA$\Excel%20files_EEC\UKRAIN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833080808080814E-2"/>
          <c:y val="4.2898717948717947E-2"/>
          <c:w val="0.86207247474747473"/>
          <c:h val="0.76140042735042734"/>
        </c:manualLayout>
      </c:layout>
      <c:barChart>
        <c:barDir val="col"/>
        <c:grouping val="clustered"/>
        <c:varyColors val="0"/>
        <c:ser>
          <c:idx val="0"/>
          <c:order val="0"/>
          <c:tx>
            <c:strRef>
              <c:f>'GDP qq'!$K$2</c:f>
              <c:strCache>
                <c:ptCount val="1"/>
                <c:pt idx="0">
                  <c:v>Real growth, y/y</c:v>
                </c:pt>
              </c:strCache>
            </c:strRef>
          </c:tx>
          <c:spPr>
            <a:solidFill>
              <a:schemeClr val="bg1">
                <a:lumMod val="75000"/>
              </a:schemeClr>
            </a:solidFill>
          </c:spPr>
          <c:invertIfNegative val="0"/>
          <c:dPt>
            <c:idx val="0"/>
            <c:invertIfNegative val="0"/>
            <c:bubble3D val="0"/>
            <c:spPr>
              <a:solidFill>
                <a:srgbClr val="8C2245"/>
              </a:solidFill>
            </c:spPr>
          </c:dPt>
          <c:dPt>
            <c:idx val="1"/>
            <c:invertIfNegative val="0"/>
            <c:bubble3D val="0"/>
            <c:spPr>
              <a:solidFill>
                <a:srgbClr val="8C2245"/>
              </a:solidFill>
            </c:spPr>
          </c:dPt>
          <c:dPt>
            <c:idx val="2"/>
            <c:invertIfNegative val="0"/>
            <c:bubble3D val="0"/>
            <c:spPr>
              <a:solidFill>
                <a:srgbClr val="8C2245"/>
              </a:solidFill>
            </c:spPr>
          </c:dPt>
          <c:dPt>
            <c:idx val="3"/>
            <c:invertIfNegative val="0"/>
            <c:bubble3D val="0"/>
            <c:spPr>
              <a:solidFill>
                <a:srgbClr val="8C2245"/>
              </a:solidFill>
            </c:spPr>
          </c:dPt>
          <c:dPt>
            <c:idx val="4"/>
            <c:invertIfNegative val="0"/>
            <c:bubble3D val="0"/>
            <c:spPr>
              <a:solidFill>
                <a:srgbClr val="8C2245"/>
              </a:solidFill>
            </c:spPr>
          </c:dPt>
          <c:dPt>
            <c:idx val="5"/>
            <c:invertIfNegative val="0"/>
            <c:bubble3D val="0"/>
            <c:spPr>
              <a:solidFill>
                <a:srgbClr val="8C2245"/>
              </a:solidFill>
            </c:spPr>
          </c:dPt>
          <c:dPt>
            <c:idx val="6"/>
            <c:invertIfNegative val="0"/>
            <c:bubble3D val="0"/>
            <c:spPr>
              <a:solidFill>
                <a:srgbClr val="8C2245"/>
              </a:solidFill>
            </c:spPr>
          </c:dPt>
          <c:dPt>
            <c:idx val="7"/>
            <c:invertIfNegative val="0"/>
            <c:bubble3D val="0"/>
            <c:spPr>
              <a:solidFill>
                <a:srgbClr val="8C2245"/>
              </a:solidFill>
            </c:spPr>
          </c:dPt>
          <c:dPt>
            <c:idx val="8"/>
            <c:invertIfNegative val="0"/>
            <c:bubble3D val="0"/>
            <c:spPr>
              <a:solidFill>
                <a:srgbClr val="00AE9E"/>
              </a:solidFill>
            </c:spPr>
          </c:dPt>
          <c:dPt>
            <c:idx val="9"/>
            <c:invertIfNegative val="0"/>
            <c:bubble3D val="0"/>
            <c:spPr>
              <a:solidFill>
                <a:srgbClr val="00AE9E"/>
              </a:solidFill>
            </c:spPr>
          </c:dPt>
          <c:dPt>
            <c:idx val="10"/>
            <c:invertIfNegative val="0"/>
            <c:bubble3D val="0"/>
            <c:spPr>
              <a:solidFill>
                <a:srgbClr val="00AE9E"/>
              </a:solidFill>
            </c:spPr>
          </c:dPt>
          <c:dPt>
            <c:idx val="11"/>
            <c:invertIfNegative val="0"/>
            <c:bubble3D val="0"/>
            <c:spPr>
              <a:solidFill>
                <a:srgbClr val="00AE9E"/>
              </a:solidFill>
            </c:spPr>
          </c:dPt>
          <c:dPt>
            <c:idx val="12"/>
            <c:invertIfNegative val="0"/>
            <c:bubble3D val="0"/>
            <c:spPr>
              <a:solidFill>
                <a:srgbClr val="00AE9E"/>
              </a:solidFill>
            </c:spPr>
          </c:dPt>
          <c:dPt>
            <c:idx val="13"/>
            <c:invertIfNegative val="0"/>
            <c:bubble3D val="0"/>
            <c:spPr>
              <a:solidFill>
                <a:srgbClr val="00AE9E"/>
              </a:solidFill>
            </c:spPr>
          </c:dPt>
          <c:dPt>
            <c:idx val="14"/>
            <c:invertIfNegative val="0"/>
            <c:bubble3D val="0"/>
            <c:spPr>
              <a:solidFill>
                <a:srgbClr val="00AE9E"/>
              </a:solidFill>
            </c:spPr>
          </c:dPt>
          <c:dPt>
            <c:idx val="15"/>
            <c:invertIfNegative val="0"/>
            <c:bubble3D val="0"/>
            <c:spPr>
              <a:solidFill>
                <a:srgbClr val="00AE9E"/>
              </a:solidFill>
            </c:spPr>
          </c:dPt>
          <c:dPt>
            <c:idx val="16"/>
            <c:invertIfNegative val="0"/>
            <c:bubble3D val="0"/>
            <c:spPr>
              <a:solidFill>
                <a:srgbClr val="00AE9E"/>
              </a:solidFill>
            </c:spPr>
          </c:dPt>
          <c:dPt>
            <c:idx val="17"/>
            <c:invertIfNegative val="0"/>
            <c:bubble3D val="0"/>
            <c:spPr>
              <a:solidFill>
                <a:srgbClr val="00AE9E"/>
              </a:solidFill>
            </c:spPr>
          </c:dPt>
          <c:dLbls>
            <c:dLbl>
              <c:idx val="16"/>
              <c:spPr>
                <a:noFill/>
                <a:ln>
                  <a:noFill/>
                </a:ln>
              </c:spPr>
              <c:txPr>
                <a:bodyPr rot="-5400000" vert="horz"/>
                <a:lstStyle/>
                <a:p>
                  <a:pPr>
                    <a:defRPr sz="1100" b="1">
                      <a:solidFill>
                        <a:schemeClr val="bg1"/>
                      </a:solidFill>
                    </a:defRPr>
                  </a:pPr>
                  <a:endParaRPr lang="en-US"/>
                </a:p>
              </c:txPr>
              <c:dLblPos val="inEnd"/>
              <c:showLegendKey val="0"/>
              <c:showVal val="1"/>
              <c:showCatName val="0"/>
              <c:showSerName val="0"/>
              <c:showPercent val="0"/>
              <c:showBubbleSize val="0"/>
            </c:dLbl>
            <c:dLbl>
              <c:idx val="17"/>
              <c:dLblPos val="inEnd"/>
              <c:showLegendKey val="0"/>
              <c:showVal val="1"/>
              <c:showCatName val="0"/>
              <c:showSerName val="0"/>
              <c:showPercent val="0"/>
              <c:showBubbleSize val="0"/>
            </c:dLbl>
            <c:spPr>
              <a:noFill/>
              <a:ln>
                <a:noFill/>
              </a:ln>
            </c:spPr>
            <c:txPr>
              <a:bodyPr rot="-5400000" vert="horz"/>
              <a:lstStyle/>
              <a:p>
                <a:pPr>
                  <a:defRPr sz="1100" b="1">
                    <a:solidFill>
                      <a:schemeClr val="tx1"/>
                    </a:solidFill>
                  </a:defRPr>
                </a:pPr>
                <a:endParaRPr lang="en-US"/>
              </a:p>
            </c:txPr>
            <c:dLblPos val="inEnd"/>
            <c:showLegendKey val="0"/>
            <c:showVal val="0"/>
            <c:showCatName val="0"/>
            <c:showSerName val="0"/>
            <c:showPercent val="0"/>
            <c:showBubbleSize val="0"/>
          </c:dLbls>
          <c:cat>
            <c:multiLvlStrRef>
              <c:f>'GDP qq'!$C$64:$D$81</c:f>
              <c:multiLvlStrCache>
                <c:ptCount val="18"/>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lvl>
                <c:lvl>
                  <c:pt idx="0">
                    <c:v>2014</c:v>
                  </c:pt>
                  <c:pt idx="4">
                    <c:v>2015</c:v>
                  </c:pt>
                  <c:pt idx="8">
                    <c:v>2016</c:v>
                  </c:pt>
                  <c:pt idx="12">
                    <c:v>2017</c:v>
                  </c:pt>
                  <c:pt idx="16">
                    <c:v>2018</c:v>
                  </c:pt>
                </c:lvl>
              </c:multiLvlStrCache>
            </c:multiLvlStrRef>
          </c:cat>
          <c:val>
            <c:numRef>
              <c:f>'GDP qq'!$K$64:$K$81</c:f>
              <c:numCache>
                <c:formatCode>0.0%</c:formatCode>
                <c:ptCount val="18"/>
                <c:pt idx="0">
                  <c:v>-0.01</c:v>
                </c:pt>
                <c:pt idx="1">
                  <c:v>-4.2999999999999997E-2</c:v>
                </c:pt>
                <c:pt idx="2">
                  <c:v>-5.2999999999999999E-2</c:v>
                </c:pt>
                <c:pt idx="3">
                  <c:v>-0.14399999999999999</c:v>
                </c:pt>
                <c:pt idx="4">
                  <c:v>-0.16</c:v>
                </c:pt>
                <c:pt idx="5">
                  <c:v>-0.14499999999999999</c:v>
                </c:pt>
                <c:pt idx="6">
                  <c:v>-7.0000000000000007E-2</c:v>
                </c:pt>
                <c:pt idx="7">
                  <c:v>-2.4E-2</c:v>
                </c:pt>
                <c:pt idx="8">
                  <c:v>1E-3</c:v>
                </c:pt>
                <c:pt idx="9">
                  <c:v>1.7000000000000001E-2</c:v>
                </c:pt>
                <c:pt idx="10">
                  <c:v>2.7E-2</c:v>
                </c:pt>
                <c:pt idx="11">
                  <c:v>4.5999999999999999E-2</c:v>
                </c:pt>
                <c:pt idx="12">
                  <c:v>2.8000000000000001E-2</c:v>
                </c:pt>
                <c:pt idx="13">
                  <c:v>2.5999999999999999E-2</c:v>
                </c:pt>
                <c:pt idx="14">
                  <c:v>2.4E-2</c:v>
                </c:pt>
                <c:pt idx="15">
                  <c:v>2.1999999999999999E-2</c:v>
                </c:pt>
                <c:pt idx="16">
                  <c:v>3.1E-2</c:v>
                </c:pt>
                <c:pt idx="17">
                  <c:v>3.7999999999999999E-2</c:v>
                </c:pt>
              </c:numCache>
            </c:numRef>
          </c:val>
        </c:ser>
        <c:dLbls>
          <c:showLegendKey val="0"/>
          <c:showVal val="0"/>
          <c:showCatName val="0"/>
          <c:showSerName val="0"/>
          <c:showPercent val="0"/>
          <c:showBubbleSize val="0"/>
        </c:dLbls>
        <c:gapWidth val="17"/>
        <c:axId val="64276352"/>
        <c:axId val="64277888"/>
      </c:barChart>
      <c:catAx>
        <c:axId val="64276352"/>
        <c:scaling>
          <c:orientation val="minMax"/>
        </c:scaling>
        <c:delete val="0"/>
        <c:axPos val="b"/>
        <c:numFmt formatCode="yyyy" sourceLinked="0"/>
        <c:majorTickMark val="none"/>
        <c:minorTickMark val="none"/>
        <c:tickLblPos val="low"/>
        <c:spPr>
          <a:ln w="3175">
            <a:solidFill>
              <a:schemeClr val="bg1">
                <a:lumMod val="65000"/>
              </a:schemeClr>
            </a:solidFill>
            <a:prstDash val="solid"/>
          </a:ln>
        </c:spPr>
        <c:txPr>
          <a:bodyPr rot="-5400000" vert="horz"/>
          <a:lstStyle/>
          <a:p>
            <a:pPr>
              <a:defRPr sz="900">
                <a:solidFill>
                  <a:schemeClr val="tx1"/>
                </a:solidFill>
                <a:latin typeface="+mn-lt"/>
              </a:defRPr>
            </a:pPr>
            <a:endParaRPr lang="en-US"/>
          </a:p>
        </c:txPr>
        <c:crossAx val="64277888"/>
        <c:crosses val="autoZero"/>
        <c:auto val="1"/>
        <c:lblAlgn val="ctr"/>
        <c:lblOffset val="100"/>
        <c:tickLblSkip val="1"/>
        <c:tickMarkSkip val="1"/>
        <c:noMultiLvlLbl val="0"/>
      </c:catAx>
      <c:valAx>
        <c:axId val="64277888"/>
        <c:scaling>
          <c:orientation val="minMax"/>
          <c:max val="5.000000000000001E-2"/>
          <c:min val="-0.2"/>
        </c:scaling>
        <c:delete val="0"/>
        <c:axPos val="l"/>
        <c:numFmt formatCode="0%" sourceLinked="0"/>
        <c:majorTickMark val="out"/>
        <c:minorTickMark val="none"/>
        <c:tickLblPos val="nextTo"/>
        <c:spPr>
          <a:ln w="9525">
            <a:solidFill>
              <a:schemeClr val="bg1">
                <a:lumMod val="75000"/>
              </a:schemeClr>
            </a:solidFill>
          </a:ln>
        </c:spPr>
        <c:txPr>
          <a:bodyPr rot="0" vert="horz"/>
          <a:lstStyle/>
          <a:p>
            <a:pPr>
              <a:defRPr sz="900">
                <a:solidFill>
                  <a:schemeClr val="tx1"/>
                </a:solidFill>
                <a:latin typeface="+mn-lt"/>
              </a:defRPr>
            </a:pPr>
            <a:endParaRPr lang="en-US"/>
          </a:p>
        </c:txPr>
        <c:crossAx val="64276352"/>
        <c:crosses val="autoZero"/>
        <c:crossBetween val="between"/>
      </c:valAx>
      <c:spPr>
        <a:noFill/>
        <a:ln w="3175">
          <a:noFill/>
        </a:ln>
      </c:spPr>
    </c:plotArea>
    <c:plotVisOnly val="1"/>
    <c:dispBlanksAs val="gap"/>
    <c:showDLblsOverMax val="0"/>
  </c:chart>
  <c:spPr>
    <a:noFill/>
    <a:ln w="3175">
      <a:noFill/>
      <a:prstDash val="solid"/>
    </a:ln>
  </c:spPr>
  <c:txPr>
    <a:bodyPr/>
    <a:lstStyle/>
    <a:p>
      <a:pPr>
        <a:defRPr sz="1000" b="0" i="0" u="none" strike="noStrike" baseline="0">
          <a:solidFill>
            <a:srgbClr val="000000"/>
          </a:solidFill>
          <a:latin typeface="Arial Narrow" panose="020B0606020202030204" pitchFamily="34" charset="0"/>
          <a:ea typeface="Arial Cyr"/>
          <a:cs typeface="Arial Cy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6620426976202138E-2"/>
          <c:y val="9.2115596677080691E-2"/>
          <c:w val="0.9005780303030303"/>
          <c:h val="0.79786627059010218"/>
        </c:manualLayout>
      </c:layout>
      <c:barChart>
        <c:barDir val="col"/>
        <c:grouping val="stacked"/>
        <c:varyColors val="0"/>
        <c:ser>
          <c:idx val="0"/>
          <c:order val="0"/>
          <c:tx>
            <c:strRef>
              <c:f>Sheet1!$B$2</c:f>
              <c:strCache>
                <c:ptCount val="1"/>
                <c:pt idx="0">
                  <c:v>Government (external) </c:v>
                </c:pt>
              </c:strCache>
            </c:strRef>
          </c:tx>
          <c:spPr>
            <a:solidFill>
              <a:schemeClr val="accent1"/>
            </a:solidFill>
          </c:spPr>
          <c:invertIfNegative val="0"/>
          <c:cat>
            <c:numRef>
              <c:f>Sheet1!$C$1:$F$1</c:f>
              <c:numCache>
                <c:formatCode>General</c:formatCode>
                <c:ptCount val="4"/>
                <c:pt idx="0">
                  <c:v>2017</c:v>
                </c:pt>
                <c:pt idx="1">
                  <c:v>2018</c:v>
                </c:pt>
                <c:pt idx="2">
                  <c:v>2019</c:v>
                </c:pt>
                <c:pt idx="3">
                  <c:v>2020</c:v>
                </c:pt>
              </c:numCache>
            </c:numRef>
          </c:cat>
          <c:val>
            <c:numRef>
              <c:f>Sheet1!$C$2:$F$2</c:f>
              <c:numCache>
                <c:formatCode>General</c:formatCode>
                <c:ptCount val="4"/>
                <c:pt idx="0">
                  <c:v>2.4</c:v>
                </c:pt>
                <c:pt idx="1">
                  <c:v>3.4</c:v>
                </c:pt>
                <c:pt idx="2">
                  <c:v>5.2</c:v>
                </c:pt>
                <c:pt idx="3">
                  <c:v>5.8</c:v>
                </c:pt>
              </c:numCache>
            </c:numRef>
          </c:val>
        </c:ser>
        <c:ser>
          <c:idx val="1"/>
          <c:order val="1"/>
          <c:tx>
            <c:strRef>
              <c:f>Sheet1!$B$3</c:f>
              <c:strCache>
                <c:ptCount val="1"/>
                <c:pt idx="0">
                  <c:v>Government (internal) </c:v>
                </c:pt>
              </c:strCache>
            </c:strRef>
          </c:tx>
          <c:invertIfNegative val="0"/>
          <c:cat>
            <c:numRef>
              <c:f>Sheet1!$C$1:$F$1</c:f>
              <c:numCache>
                <c:formatCode>General</c:formatCode>
                <c:ptCount val="4"/>
                <c:pt idx="0">
                  <c:v>2017</c:v>
                </c:pt>
                <c:pt idx="1">
                  <c:v>2018</c:v>
                </c:pt>
                <c:pt idx="2">
                  <c:v>2019</c:v>
                </c:pt>
                <c:pt idx="3">
                  <c:v>2020</c:v>
                </c:pt>
              </c:numCache>
            </c:numRef>
          </c:cat>
          <c:val>
            <c:numRef>
              <c:f>Sheet1!$C$3:$F$3</c:f>
              <c:numCache>
                <c:formatCode>General</c:formatCode>
                <c:ptCount val="4"/>
                <c:pt idx="0">
                  <c:v>1.5</c:v>
                </c:pt>
                <c:pt idx="1">
                  <c:v>3.5</c:v>
                </c:pt>
                <c:pt idx="2">
                  <c:v>2.4</c:v>
                </c:pt>
                <c:pt idx="3">
                  <c:v>0.7</c:v>
                </c:pt>
              </c:numCache>
            </c:numRef>
          </c:val>
        </c:ser>
        <c:ser>
          <c:idx val="2"/>
          <c:order val="2"/>
          <c:tx>
            <c:strRef>
              <c:f>Sheet1!$B$4</c:f>
              <c:strCache>
                <c:ptCount val="1"/>
                <c:pt idx="0">
                  <c:v>NBU</c:v>
                </c:pt>
              </c:strCache>
            </c:strRef>
          </c:tx>
          <c:spPr>
            <a:solidFill>
              <a:srgbClr val="8C2245"/>
            </a:solidFill>
          </c:spPr>
          <c:invertIfNegative val="0"/>
          <c:cat>
            <c:numRef>
              <c:f>Sheet1!$C$1:$F$1</c:f>
              <c:numCache>
                <c:formatCode>General</c:formatCode>
                <c:ptCount val="4"/>
                <c:pt idx="0">
                  <c:v>2017</c:v>
                </c:pt>
                <c:pt idx="1">
                  <c:v>2018</c:v>
                </c:pt>
                <c:pt idx="2">
                  <c:v>2019</c:v>
                </c:pt>
                <c:pt idx="3">
                  <c:v>2020</c:v>
                </c:pt>
              </c:numCache>
            </c:numRef>
          </c:cat>
          <c:val>
            <c:numRef>
              <c:f>Sheet1!$C$4:$F$4</c:f>
              <c:numCache>
                <c:formatCode>General</c:formatCode>
                <c:ptCount val="4"/>
                <c:pt idx="0">
                  <c:v>0.5</c:v>
                </c:pt>
                <c:pt idx="1">
                  <c:v>0.9</c:v>
                </c:pt>
                <c:pt idx="2">
                  <c:v>0.7</c:v>
                </c:pt>
                <c:pt idx="3">
                  <c:v>0.7</c:v>
                </c:pt>
              </c:numCache>
            </c:numRef>
          </c:val>
        </c:ser>
        <c:ser>
          <c:idx val="3"/>
          <c:order val="3"/>
          <c:tx>
            <c:strRef>
              <c:f>Sheet1!$B$5</c:f>
              <c:strCache>
                <c:ptCount val="1"/>
                <c:pt idx="0">
                  <c:v>SOE</c:v>
                </c:pt>
              </c:strCache>
            </c:strRef>
          </c:tx>
          <c:spPr>
            <a:solidFill>
              <a:schemeClr val="bg1">
                <a:lumMod val="75000"/>
              </a:schemeClr>
            </a:solidFill>
          </c:spPr>
          <c:invertIfNegative val="0"/>
          <c:cat>
            <c:numRef>
              <c:f>Sheet1!$C$1:$F$1</c:f>
              <c:numCache>
                <c:formatCode>General</c:formatCode>
                <c:ptCount val="4"/>
                <c:pt idx="0">
                  <c:v>2017</c:v>
                </c:pt>
                <c:pt idx="1">
                  <c:v>2018</c:v>
                </c:pt>
                <c:pt idx="2">
                  <c:v>2019</c:v>
                </c:pt>
                <c:pt idx="3">
                  <c:v>2020</c:v>
                </c:pt>
              </c:numCache>
            </c:numRef>
          </c:cat>
          <c:val>
            <c:numRef>
              <c:f>Sheet1!$C$5:$F$5</c:f>
              <c:numCache>
                <c:formatCode>General</c:formatCode>
                <c:ptCount val="4"/>
                <c:pt idx="0">
                  <c:v>0.5</c:v>
                </c:pt>
                <c:pt idx="1">
                  <c:v>1.5</c:v>
                </c:pt>
                <c:pt idx="2">
                  <c:v>2.2999999999999998</c:v>
                </c:pt>
                <c:pt idx="3">
                  <c:v>2</c:v>
                </c:pt>
              </c:numCache>
            </c:numRef>
          </c:val>
        </c:ser>
        <c:dLbls>
          <c:showLegendKey val="0"/>
          <c:showVal val="0"/>
          <c:showCatName val="0"/>
          <c:showSerName val="0"/>
          <c:showPercent val="0"/>
          <c:showBubbleSize val="0"/>
        </c:dLbls>
        <c:gapWidth val="75"/>
        <c:overlap val="100"/>
        <c:axId val="64373888"/>
        <c:axId val="64375424"/>
      </c:barChart>
      <c:catAx>
        <c:axId val="64373888"/>
        <c:scaling>
          <c:orientation val="minMax"/>
        </c:scaling>
        <c:delete val="0"/>
        <c:axPos val="b"/>
        <c:numFmt formatCode="General" sourceLinked="1"/>
        <c:majorTickMark val="none"/>
        <c:minorTickMark val="none"/>
        <c:tickLblPos val="nextTo"/>
        <c:crossAx val="64375424"/>
        <c:crosses val="autoZero"/>
        <c:auto val="1"/>
        <c:lblAlgn val="ctr"/>
        <c:lblOffset val="100"/>
        <c:noMultiLvlLbl val="0"/>
      </c:catAx>
      <c:valAx>
        <c:axId val="64375424"/>
        <c:scaling>
          <c:orientation val="minMax"/>
        </c:scaling>
        <c:delete val="0"/>
        <c:axPos val="l"/>
        <c:numFmt formatCode="General" sourceLinked="1"/>
        <c:majorTickMark val="out"/>
        <c:minorTickMark val="none"/>
        <c:tickLblPos val="nextTo"/>
        <c:spPr>
          <a:ln>
            <a:solidFill>
              <a:schemeClr val="bg1">
                <a:lumMod val="75000"/>
              </a:schemeClr>
            </a:solidFill>
          </a:ln>
        </c:spPr>
        <c:crossAx val="64373888"/>
        <c:crosses val="autoZero"/>
        <c:crossBetween val="between"/>
      </c:valAx>
      <c:spPr>
        <a:noFill/>
        <a:ln>
          <a:noFill/>
        </a:ln>
      </c:spPr>
    </c:plotArea>
    <c:legend>
      <c:legendPos val="b"/>
      <c:layout>
        <c:manualLayout>
          <c:xMode val="edge"/>
          <c:yMode val="edge"/>
          <c:x val="5.1435101010101007E-2"/>
          <c:y val="2.6592592592592592E-3"/>
          <c:w val="0.929200505050505"/>
          <c:h val="6.7183333333333331E-2"/>
        </c:manualLayout>
      </c:layout>
      <c:overlay val="0"/>
    </c:legend>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1"/>
            <a:ext cx="6797675" cy="496809"/>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spcAft>
                <a:spcPct val="0"/>
              </a:spcAft>
              <a:defRPr sz="1200">
                <a:solidFill>
                  <a:schemeClr val="tx1"/>
                </a:solidFill>
                <a:latin typeface="Arial" charset="0"/>
                <a:ea typeface="+mn-ea"/>
                <a:cs typeface="Arial" charset="0"/>
              </a:defRPr>
            </a:lvl1pPr>
          </a:lstStyle>
          <a:p>
            <a:pPr algn="ctr">
              <a:defRPr/>
            </a:pPr>
            <a:endParaRPr lang="en-US" dirty="0"/>
          </a:p>
        </p:txBody>
      </p:sp>
      <p:sp>
        <p:nvSpPr>
          <p:cNvPr id="6147" name="Rectangle 3"/>
          <p:cNvSpPr>
            <a:spLocks noGrp="1" noChangeArrowheads="1"/>
          </p:cNvSpPr>
          <p:nvPr>
            <p:ph type="dt" sz="quarter" idx="1"/>
          </p:nvPr>
        </p:nvSpPr>
        <p:spPr bwMode="auto">
          <a:xfrm>
            <a:off x="3849691" y="1"/>
            <a:ext cx="2946400" cy="496809"/>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r">
              <a:spcAft>
                <a:spcPct val="0"/>
              </a:spcAft>
              <a:defRPr sz="1200">
                <a:solidFill>
                  <a:schemeClr val="tx1"/>
                </a:solidFill>
                <a:latin typeface="Arial" charset="0"/>
                <a:ea typeface="+mn-ea"/>
                <a:cs typeface="Arial" charset="0"/>
              </a:defRPr>
            </a:lvl1pPr>
          </a:lstStyle>
          <a:p>
            <a:pPr>
              <a:defRPr/>
            </a:pPr>
            <a:endParaRPr lang="en-US" dirty="0">
              <a:latin typeface="Franklin Gothic Book"/>
              <a:cs typeface="Franklin Gothic Book"/>
            </a:endParaRPr>
          </a:p>
        </p:txBody>
      </p:sp>
      <p:sp>
        <p:nvSpPr>
          <p:cNvPr id="6148" name="Rectangle 4"/>
          <p:cNvSpPr>
            <a:spLocks noGrp="1" noChangeArrowheads="1"/>
          </p:cNvSpPr>
          <p:nvPr>
            <p:ph type="ftr" sz="quarter" idx="2"/>
          </p:nvPr>
        </p:nvSpPr>
        <p:spPr bwMode="auto">
          <a:xfrm>
            <a:off x="1" y="9428243"/>
            <a:ext cx="6797675" cy="496809"/>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spcAft>
                <a:spcPct val="0"/>
              </a:spcAft>
              <a:defRPr sz="1200">
                <a:solidFill>
                  <a:schemeClr val="tx1"/>
                </a:solidFill>
                <a:latin typeface="Arial" charset="0"/>
                <a:ea typeface="+mn-ea"/>
                <a:cs typeface="Arial" charset="0"/>
              </a:defRPr>
            </a:lvl1pPr>
          </a:lstStyle>
          <a:p>
            <a:pPr algn="ctr">
              <a:defRPr/>
            </a:pPr>
            <a:endParaRPr lang="en-US" dirty="0"/>
          </a:p>
        </p:txBody>
      </p:sp>
      <p:sp>
        <p:nvSpPr>
          <p:cNvPr id="6149" name="Rectangle 5"/>
          <p:cNvSpPr>
            <a:spLocks noGrp="1" noChangeArrowheads="1"/>
          </p:cNvSpPr>
          <p:nvPr>
            <p:ph type="sldNum" sz="quarter" idx="3"/>
          </p:nvPr>
        </p:nvSpPr>
        <p:spPr bwMode="auto">
          <a:xfrm>
            <a:off x="3849691" y="9428243"/>
            <a:ext cx="2946400" cy="496809"/>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r">
              <a:defRPr>
                <a:solidFill>
                  <a:schemeClr val="tx1"/>
                </a:solidFill>
              </a:defRPr>
            </a:lvl1pPr>
          </a:lstStyle>
          <a:p>
            <a:fld id="{9D2012EC-129D-174F-A305-62EBE193575D}" type="slidenum">
              <a:rPr lang="en-GB">
                <a:latin typeface="Franklin Gothic Book"/>
                <a:cs typeface="Franklin Gothic Book"/>
              </a:rPr>
              <a:pPr/>
              <a:t>‹#›</a:t>
            </a:fld>
            <a:endParaRPr lang="en-GB" dirty="0">
              <a:latin typeface="Franklin Gothic Book"/>
              <a:cs typeface="Franklin Gothic Book"/>
            </a:endParaRPr>
          </a:p>
        </p:txBody>
      </p:sp>
    </p:spTree>
    <p:extLst>
      <p:ext uri="{BB962C8B-B14F-4D97-AF65-F5344CB8AC3E}">
        <p14:creationId xmlns:p14="http://schemas.microsoft.com/office/powerpoint/2010/main" val="240612540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6797675" cy="496809"/>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ctr">
              <a:spcAft>
                <a:spcPct val="0"/>
              </a:spcAft>
              <a:defRPr lang="en-GB" dirty="0"/>
            </a:lvl1pPr>
          </a:lstStyle>
          <a:p>
            <a:pPr>
              <a:defRPr/>
            </a:pPr>
            <a:endParaRPr lang="en-GB" dirty="0"/>
          </a:p>
        </p:txBody>
      </p:sp>
      <p:sp>
        <p:nvSpPr>
          <p:cNvPr id="5123" name="Rectangle 3"/>
          <p:cNvSpPr>
            <a:spLocks noGrp="1" noChangeArrowheads="1"/>
          </p:cNvSpPr>
          <p:nvPr>
            <p:ph type="dt" idx="1"/>
          </p:nvPr>
        </p:nvSpPr>
        <p:spPr bwMode="auto">
          <a:xfrm>
            <a:off x="3849691" y="1"/>
            <a:ext cx="2946400" cy="496809"/>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r">
              <a:spcAft>
                <a:spcPct val="0"/>
              </a:spcAft>
              <a:defRPr sz="1200">
                <a:solidFill>
                  <a:schemeClr val="tx1"/>
                </a:solidFill>
                <a:latin typeface="Franklin Gothic Book"/>
                <a:ea typeface="+mn-ea"/>
                <a:cs typeface="Franklin Gothic Book"/>
              </a:defRPr>
            </a:lvl1pPr>
          </a:lstStyle>
          <a:p>
            <a:pPr>
              <a:defRPr/>
            </a:pPr>
            <a:endParaRPr lang="en-US" dirty="0"/>
          </a:p>
        </p:txBody>
      </p:sp>
      <p:sp>
        <p:nvSpPr>
          <p:cNvPr id="3994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5" name="Rectangle 5"/>
          <p:cNvSpPr>
            <a:spLocks noGrp="1" noChangeArrowheads="1"/>
          </p:cNvSpPr>
          <p:nvPr>
            <p:ph type="body" sz="quarter" idx="3"/>
          </p:nvPr>
        </p:nvSpPr>
        <p:spPr bwMode="auto">
          <a:xfrm>
            <a:off x="679453" y="4715713"/>
            <a:ext cx="5438775" cy="4466511"/>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5126" name="Rectangle 6"/>
          <p:cNvSpPr>
            <a:spLocks noGrp="1" noChangeArrowheads="1"/>
          </p:cNvSpPr>
          <p:nvPr>
            <p:ph type="ftr" sz="quarter" idx="4"/>
          </p:nvPr>
        </p:nvSpPr>
        <p:spPr bwMode="auto">
          <a:xfrm>
            <a:off x="1" y="9428243"/>
            <a:ext cx="6797675" cy="496809"/>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ctr">
              <a:spcAft>
                <a:spcPct val="0"/>
              </a:spcAft>
              <a:defRPr lang="en-GB" dirty="0"/>
            </a:lvl1pPr>
          </a:lstStyle>
          <a:p>
            <a:pPr>
              <a:defRPr/>
            </a:pPr>
            <a:endParaRPr lang="en-GB" dirty="0"/>
          </a:p>
        </p:txBody>
      </p:sp>
      <p:sp>
        <p:nvSpPr>
          <p:cNvPr id="5127" name="Rectangle 7"/>
          <p:cNvSpPr>
            <a:spLocks noGrp="1" noChangeArrowheads="1"/>
          </p:cNvSpPr>
          <p:nvPr>
            <p:ph type="sldNum" sz="quarter" idx="5"/>
          </p:nvPr>
        </p:nvSpPr>
        <p:spPr bwMode="auto">
          <a:xfrm>
            <a:off x="3849691" y="9428243"/>
            <a:ext cx="2946400" cy="496809"/>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r">
              <a:defRPr>
                <a:solidFill>
                  <a:schemeClr val="tx1"/>
                </a:solidFill>
                <a:latin typeface="Franklin Gothic Book"/>
                <a:cs typeface="Franklin Gothic Book"/>
              </a:defRPr>
            </a:lvl1pPr>
          </a:lstStyle>
          <a:p>
            <a:fld id="{FD575486-124C-4241-91A7-0219FEF1B1CE}" type="slidenum">
              <a:rPr lang="en-GB" smtClean="0"/>
              <a:pPr/>
              <a:t>‹#›</a:t>
            </a:fld>
            <a:endParaRPr lang="en-GB" dirty="0"/>
          </a:p>
        </p:txBody>
      </p:sp>
    </p:spTree>
    <p:extLst>
      <p:ext uri="{BB962C8B-B14F-4D97-AF65-F5344CB8AC3E}">
        <p14:creationId xmlns:p14="http://schemas.microsoft.com/office/powerpoint/2010/main" val="3334028775"/>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Franklin Gothic Book"/>
        <a:ea typeface="ＭＳ Ｐゴシック" charset="0"/>
        <a:cs typeface="Franklin Gothic Book"/>
      </a:defRPr>
    </a:lvl1pPr>
    <a:lvl2pPr marL="4572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2pPr>
    <a:lvl3pPr marL="9144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3pPr>
    <a:lvl4pPr marL="13716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4pPr>
    <a:lvl5pPr marL="1828800" algn="l" rtl="0" eaLnBrk="0" fontAlgn="base" hangingPunct="0">
      <a:spcBef>
        <a:spcPct val="30000"/>
      </a:spcBef>
      <a:spcAft>
        <a:spcPct val="0"/>
      </a:spcAft>
      <a:defRPr sz="1200" kern="1200">
        <a:solidFill>
          <a:schemeClr val="tx1"/>
        </a:solidFill>
        <a:latin typeface="Franklin Gothic Book"/>
        <a:ea typeface="Franklin Gothic Book"/>
        <a:cs typeface="Franklin Gothic Book"/>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3"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3"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a:t>
            </a:fld>
            <a:endParaRPr lang="en-GB" dirty="0"/>
          </a:p>
        </p:txBody>
      </p:sp>
    </p:spTree>
    <p:extLst>
      <p:ext uri="{BB962C8B-B14F-4D97-AF65-F5344CB8AC3E}">
        <p14:creationId xmlns:p14="http://schemas.microsoft.com/office/powerpoint/2010/main" val="78728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a:t>
            </a:fld>
            <a:endParaRPr lang="en-GB" dirty="0"/>
          </a:p>
        </p:txBody>
      </p:sp>
    </p:spTree>
    <p:extLst>
      <p:ext uri="{BB962C8B-B14F-4D97-AF65-F5344CB8AC3E}">
        <p14:creationId xmlns:p14="http://schemas.microsoft.com/office/powerpoint/2010/main" val="3500739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3</a:t>
            </a:fld>
            <a:endParaRPr lang="en-GB" dirty="0"/>
          </a:p>
        </p:txBody>
      </p:sp>
    </p:spTree>
    <p:extLst>
      <p:ext uri="{BB962C8B-B14F-4D97-AF65-F5344CB8AC3E}">
        <p14:creationId xmlns:p14="http://schemas.microsoft.com/office/powerpoint/2010/main" val="2370603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4</a:t>
            </a:fld>
            <a:endParaRPr lang="en-GB" dirty="0"/>
          </a:p>
        </p:txBody>
      </p:sp>
    </p:spTree>
    <p:extLst>
      <p:ext uri="{BB962C8B-B14F-4D97-AF65-F5344CB8AC3E}">
        <p14:creationId xmlns:p14="http://schemas.microsoft.com/office/powerpoint/2010/main" val="2370603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5</a:t>
            </a:fld>
            <a:endParaRPr lang="en-GB" dirty="0"/>
          </a:p>
        </p:txBody>
      </p:sp>
    </p:spTree>
    <p:extLst>
      <p:ext uri="{BB962C8B-B14F-4D97-AF65-F5344CB8AC3E}">
        <p14:creationId xmlns:p14="http://schemas.microsoft.com/office/powerpoint/2010/main" val="1289822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6</a:t>
            </a:fld>
            <a:endParaRPr lang="en-GB" dirty="0"/>
          </a:p>
        </p:txBody>
      </p:sp>
    </p:spTree>
    <p:extLst>
      <p:ext uri="{BB962C8B-B14F-4D97-AF65-F5344CB8AC3E}">
        <p14:creationId xmlns:p14="http://schemas.microsoft.com/office/powerpoint/2010/main" val="2370603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7</a:t>
            </a:fld>
            <a:endParaRPr lang="en-GB" dirty="0"/>
          </a:p>
        </p:txBody>
      </p:sp>
    </p:spTree>
    <p:extLst>
      <p:ext uri="{BB962C8B-B14F-4D97-AF65-F5344CB8AC3E}">
        <p14:creationId xmlns:p14="http://schemas.microsoft.com/office/powerpoint/2010/main" val="1432131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8</a:t>
            </a:fld>
            <a:endParaRPr lang="en-GB" dirty="0"/>
          </a:p>
        </p:txBody>
      </p:sp>
    </p:spTree>
    <p:extLst>
      <p:ext uri="{BB962C8B-B14F-4D97-AF65-F5344CB8AC3E}">
        <p14:creationId xmlns:p14="http://schemas.microsoft.com/office/powerpoint/2010/main" val="95071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GB"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9</a:t>
            </a:fld>
            <a:endParaRPr lang="en-GB" dirty="0"/>
          </a:p>
        </p:txBody>
      </p:sp>
    </p:spTree>
    <p:extLst>
      <p:ext uri="{BB962C8B-B14F-4D97-AF65-F5344CB8AC3E}">
        <p14:creationId xmlns:p14="http://schemas.microsoft.com/office/powerpoint/2010/main" val="903957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10</a:t>
            </a:fld>
            <a:endParaRPr lang="en-GB" dirty="0"/>
          </a:p>
        </p:txBody>
      </p:sp>
    </p:spTree>
    <p:extLst>
      <p:ext uri="{BB962C8B-B14F-4D97-AF65-F5344CB8AC3E}">
        <p14:creationId xmlns:p14="http://schemas.microsoft.com/office/powerpoint/2010/main" val="2445228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GB"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11</a:t>
            </a:fld>
            <a:endParaRPr lang="en-GB" dirty="0"/>
          </a:p>
        </p:txBody>
      </p:sp>
    </p:spTree>
    <p:extLst>
      <p:ext uri="{BB962C8B-B14F-4D97-AF65-F5344CB8AC3E}">
        <p14:creationId xmlns:p14="http://schemas.microsoft.com/office/powerpoint/2010/main" val="1201477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GB"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12</a:t>
            </a:fld>
            <a:endParaRPr lang="en-GB" dirty="0"/>
          </a:p>
        </p:txBody>
      </p:sp>
    </p:spTree>
    <p:extLst>
      <p:ext uri="{BB962C8B-B14F-4D97-AF65-F5344CB8AC3E}">
        <p14:creationId xmlns:p14="http://schemas.microsoft.com/office/powerpoint/2010/main" val="903957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13</a:t>
            </a:fld>
            <a:endParaRPr lang="en-GB" dirty="0"/>
          </a:p>
        </p:txBody>
      </p:sp>
    </p:spTree>
    <p:extLst>
      <p:ext uri="{BB962C8B-B14F-4D97-AF65-F5344CB8AC3E}">
        <p14:creationId xmlns:p14="http://schemas.microsoft.com/office/powerpoint/2010/main" val="3101025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14</a:t>
            </a:fld>
            <a:endParaRPr lang="en-GB" dirty="0"/>
          </a:p>
        </p:txBody>
      </p:sp>
    </p:spTree>
    <p:extLst>
      <p:ext uri="{BB962C8B-B14F-4D97-AF65-F5344CB8AC3E}">
        <p14:creationId xmlns:p14="http://schemas.microsoft.com/office/powerpoint/2010/main" val="3101025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15</a:t>
            </a:fld>
            <a:endParaRPr lang="en-GB" dirty="0"/>
          </a:p>
        </p:txBody>
      </p:sp>
    </p:spTree>
    <p:extLst>
      <p:ext uri="{BB962C8B-B14F-4D97-AF65-F5344CB8AC3E}">
        <p14:creationId xmlns:p14="http://schemas.microsoft.com/office/powerpoint/2010/main" val="3101025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16</a:t>
            </a:fld>
            <a:endParaRPr lang="en-GB" dirty="0"/>
          </a:p>
        </p:txBody>
      </p:sp>
    </p:spTree>
    <p:extLst>
      <p:ext uri="{BB962C8B-B14F-4D97-AF65-F5344CB8AC3E}">
        <p14:creationId xmlns:p14="http://schemas.microsoft.com/office/powerpoint/2010/main" val="3101025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17</a:t>
            </a:fld>
            <a:endParaRPr lang="en-GB" dirty="0"/>
          </a:p>
        </p:txBody>
      </p:sp>
    </p:spTree>
    <p:extLst>
      <p:ext uri="{BB962C8B-B14F-4D97-AF65-F5344CB8AC3E}">
        <p14:creationId xmlns:p14="http://schemas.microsoft.com/office/powerpoint/2010/main" val="4227976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GB"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18</a:t>
            </a:fld>
            <a:endParaRPr lang="en-GB" dirty="0"/>
          </a:p>
        </p:txBody>
      </p:sp>
    </p:spTree>
    <p:extLst>
      <p:ext uri="{BB962C8B-B14F-4D97-AF65-F5344CB8AC3E}">
        <p14:creationId xmlns:p14="http://schemas.microsoft.com/office/powerpoint/2010/main" val="1819353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19</a:t>
            </a:fld>
            <a:endParaRPr lang="en-GB" dirty="0"/>
          </a:p>
        </p:txBody>
      </p:sp>
    </p:spTree>
    <p:extLst>
      <p:ext uri="{BB962C8B-B14F-4D97-AF65-F5344CB8AC3E}">
        <p14:creationId xmlns:p14="http://schemas.microsoft.com/office/powerpoint/2010/main" val="53670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20</a:t>
            </a:fld>
            <a:endParaRPr lang="en-GB" dirty="0"/>
          </a:p>
        </p:txBody>
      </p:sp>
    </p:spTree>
    <p:extLst>
      <p:ext uri="{BB962C8B-B14F-4D97-AF65-F5344CB8AC3E}">
        <p14:creationId xmlns:p14="http://schemas.microsoft.com/office/powerpoint/2010/main" val="2445228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21</a:t>
            </a:fld>
            <a:endParaRPr lang="en-GB" dirty="0"/>
          </a:p>
        </p:txBody>
      </p:sp>
    </p:spTree>
    <p:extLst>
      <p:ext uri="{BB962C8B-B14F-4D97-AF65-F5344CB8AC3E}">
        <p14:creationId xmlns:p14="http://schemas.microsoft.com/office/powerpoint/2010/main" val="2445228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GB" dirty="0"/>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GB"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22</a:t>
            </a:fld>
            <a:endParaRPr lang="en-GB" dirty="0"/>
          </a:p>
        </p:txBody>
      </p:sp>
    </p:spTree>
    <p:extLst>
      <p:ext uri="{BB962C8B-B14F-4D97-AF65-F5344CB8AC3E}">
        <p14:creationId xmlns:p14="http://schemas.microsoft.com/office/powerpoint/2010/main" val="2817306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2"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2"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23</a:t>
            </a:fld>
            <a:endParaRPr lang="en-GB" dirty="0"/>
          </a:p>
        </p:txBody>
      </p:sp>
    </p:spTree>
    <p:extLst>
      <p:ext uri="{BB962C8B-B14F-4D97-AF65-F5344CB8AC3E}">
        <p14:creationId xmlns:p14="http://schemas.microsoft.com/office/powerpoint/2010/main" val="2326700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3" y="1"/>
            <a:ext cx="6797675" cy="496809"/>
          </a:xfrm>
        </p:spPr>
        <p:txBody>
          <a:bodyPr/>
          <a:lstStyle/>
          <a:p>
            <a:pPr>
              <a:defRPr/>
            </a:pPr>
            <a:endParaRPr lang="en-US" dirty="0"/>
          </a:p>
        </p:txBody>
      </p:sp>
      <p:sp>
        <p:nvSpPr>
          <p:cNvPr id="5" name="Footer Placeholder 4" hidden="1"/>
          <p:cNvSpPr>
            <a:spLocks noGrp="1"/>
          </p:cNvSpPr>
          <p:nvPr>
            <p:ph type="ftr" sz="quarter" idx="11"/>
          </p:nvPr>
        </p:nvSpPr>
        <p:spPr>
          <a:xfrm>
            <a:off x="3" y="9428243"/>
            <a:ext cx="6797675" cy="496809"/>
          </a:xfrm>
        </p:spPr>
        <p:txBody>
          <a:bodyPr/>
          <a:lstStyle/>
          <a:p>
            <a:pPr>
              <a:defRPr/>
            </a:pPr>
            <a:endParaRPr lang="en-US" dirty="0"/>
          </a:p>
        </p:txBody>
      </p:sp>
      <p:sp>
        <p:nvSpPr>
          <p:cNvPr id="6" name="Slide Number Placeholder 5"/>
          <p:cNvSpPr>
            <a:spLocks noGrp="1"/>
          </p:cNvSpPr>
          <p:nvPr>
            <p:ph type="sldNum" sz="quarter" idx="12"/>
          </p:nvPr>
        </p:nvSpPr>
        <p:spPr/>
        <p:txBody>
          <a:bodyPr/>
          <a:lstStyle/>
          <a:p>
            <a:fld id="{FD575486-124C-4241-91A7-0219FEF1B1CE}" type="slidenum">
              <a:rPr lang="en-GB" smtClean="0"/>
              <a:pPr/>
              <a:t>24</a:t>
            </a:fld>
            <a:endParaRPr lang="en-GB" dirty="0"/>
          </a:p>
        </p:txBody>
      </p:sp>
    </p:spTree>
    <p:extLst>
      <p:ext uri="{BB962C8B-B14F-4D97-AF65-F5344CB8AC3E}">
        <p14:creationId xmlns:p14="http://schemas.microsoft.com/office/powerpoint/2010/main" val="787289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1" y="1"/>
            <a:ext cx="6797675" cy="496809"/>
          </a:xfrm>
        </p:spPr>
        <p:txBody>
          <a:bodyPr/>
          <a:lstStyle/>
          <a:p>
            <a:pPr>
              <a:defRPr/>
            </a:pPr>
            <a:endParaRPr lang="en-US" dirty="0">
              <a:solidFill>
                <a:prstClr val="white"/>
              </a:solidFill>
            </a:endParaRPr>
          </a:p>
        </p:txBody>
      </p:sp>
      <p:sp>
        <p:nvSpPr>
          <p:cNvPr id="5" name="Footer Placeholder 4" hidden="1"/>
          <p:cNvSpPr>
            <a:spLocks noGrp="1"/>
          </p:cNvSpPr>
          <p:nvPr>
            <p:ph type="ftr" sz="quarter" idx="11"/>
          </p:nvPr>
        </p:nvSpPr>
        <p:spPr>
          <a:xfrm>
            <a:off x="1" y="9428243"/>
            <a:ext cx="6797675" cy="496809"/>
          </a:xfrm>
        </p:spPr>
        <p:txBody>
          <a:bodyPr/>
          <a:lstStyle/>
          <a:p>
            <a:pPr>
              <a:defRPr/>
            </a:pPr>
            <a:endParaRPr lang="en-US" dirty="0">
              <a:solidFill>
                <a:prstClr val="white"/>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25</a:t>
            </a:fld>
            <a:endParaRPr lang="en-GB" dirty="0">
              <a:solidFill>
                <a:prstClr val="white"/>
              </a:solidFill>
            </a:endParaRPr>
          </a:p>
        </p:txBody>
      </p:sp>
    </p:spTree>
    <p:extLst>
      <p:ext uri="{BB962C8B-B14F-4D97-AF65-F5344CB8AC3E}">
        <p14:creationId xmlns:p14="http://schemas.microsoft.com/office/powerpoint/2010/main" val="2370603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Header Placeholder 3" hidden="1"/>
          <p:cNvSpPr>
            <a:spLocks noGrp="1"/>
          </p:cNvSpPr>
          <p:nvPr>
            <p:ph type="hdr" sz="quarter" idx="10"/>
          </p:nvPr>
        </p:nvSpPr>
        <p:spPr>
          <a:xfrm>
            <a:off x="0" y="1"/>
            <a:ext cx="6797675" cy="496809"/>
          </a:xfrm>
        </p:spPr>
        <p:txBody>
          <a:bodyPr/>
          <a:lstStyle/>
          <a:p>
            <a:pPr>
              <a:defRPr/>
            </a:pPr>
            <a:endParaRPr lang="en-US" dirty="0">
              <a:solidFill>
                <a:prstClr val="white"/>
              </a:solidFill>
            </a:endParaRPr>
          </a:p>
        </p:txBody>
      </p:sp>
      <p:sp>
        <p:nvSpPr>
          <p:cNvPr id="5" name="Footer Placeholder 4" hidden="1"/>
          <p:cNvSpPr>
            <a:spLocks noGrp="1"/>
          </p:cNvSpPr>
          <p:nvPr>
            <p:ph type="ftr" sz="quarter" idx="11"/>
          </p:nvPr>
        </p:nvSpPr>
        <p:spPr>
          <a:xfrm>
            <a:off x="0" y="9428243"/>
            <a:ext cx="6797675" cy="496809"/>
          </a:xfrm>
        </p:spPr>
        <p:txBody>
          <a:bodyPr/>
          <a:lstStyle/>
          <a:p>
            <a:pPr>
              <a:defRPr/>
            </a:pPr>
            <a:endParaRPr lang="en-US" dirty="0">
              <a:solidFill>
                <a:prstClr val="white"/>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26</a:t>
            </a:fld>
            <a:endParaRPr lang="en-GB" dirty="0">
              <a:solidFill>
                <a:prstClr val="white"/>
              </a:solidFill>
            </a:endParaRPr>
          </a:p>
        </p:txBody>
      </p:sp>
    </p:spTree>
    <p:extLst>
      <p:ext uri="{BB962C8B-B14F-4D97-AF65-F5344CB8AC3E}">
        <p14:creationId xmlns:p14="http://schemas.microsoft.com/office/powerpoint/2010/main" val="24452285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Header Placeholder 3" hidden="1"/>
          <p:cNvSpPr>
            <a:spLocks noGrp="1"/>
          </p:cNvSpPr>
          <p:nvPr>
            <p:ph type="hdr" sz="quarter" idx="10"/>
          </p:nvPr>
        </p:nvSpPr>
        <p:spPr>
          <a:xfrm>
            <a:off x="0" y="1"/>
            <a:ext cx="6797675" cy="496809"/>
          </a:xfrm>
        </p:spPr>
        <p:txBody>
          <a:bodyPr/>
          <a:lstStyle/>
          <a:p>
            <a:pPr>
              <a:defRPr/>
            </a:pPr>
            <a:endParaRPr lang="en-US" dirty="0">
              <a:solidFill>
                <a:prstClr val="white"/>
              </a:solidFill>
            </a:endParaRPr>
          </a:p>
        </p:txBody>
      </p:sp>
      <p:sp>
        <p:nvSpPr>
          <p:cNvPr id="5" name="Footer Placeholder 4" hidden="1"/>
          <p:cNvSpPr>
            <a:spLocks noGrp="1"/>
          </p:cNvSpPr>
          <p:nvPr>
            <p:ph type="ftr" sz="quarter" idx="11"/>
          </p:nvPr>
        </p:nvSpPr>
        <p:spPr>
          <a:xfrm>
            <a:off x="0" y="9428243"/>
            <a:ext cx="6797675" cy="496809"/>
          </a:xfrm>
        </p:spPr>
        <p:txBody>
          <a:bodyPr/>
          <a:lstStyle/>
          <a:p>
            <a:pPr>
              <a:defRPr/>
            </a:pPr>
            <a:endParaRPr lang="en-US" dirty="0">
              <a:solidFill>
                <a:prstClr val="white"/>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27</a:t>
            </a:fld>
            <a:endParaRPr lang="en-GB" dirty="0">
              <a:solidFill>
                <a:prstClr val="white"/>
              </a:solidFill>
            </a:endParaRPr>
          </a:p>
        </p:txBody>
      </p:sp>
    </p:spTree>
    <p:extLst>
      <p:ext uri="{BB962C8B-B14F-4D97-AF65-F5344CB8AC3E}">
        <p14:creationId xmlns:p14="http://schemas.microsoft.com/office/powerpoint/2010/main" val="2445228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hidden="1"/>
          <p:cNvSpPr>
            <a:spLocks noGrp="1"/>
          </p:cNvSpPr>
          <p:nvPr>
            <p:ph type="hdr" sz="quarter" idx="10"/>
          </p:nvPr>
        </p:nvSpPr>
        <p:spPr>
          <a:xfrm>
            <a:off x="0" y="0"/>
            <a:ext cx="6797675" cy="496810"/>
          </a:xfrm>
        </p:spPr>
        <p:txBody>
          <a:bodyPr/>
          <a:lstStyle/>
          <a:p>
            <a:pPr>
              <a:defRPr/>
            </a:pPr>
            <a:endParaRPr lang="en-GB" dirty="0">
              <a:solidFill>
                <a:prstClr val="white"/>
              </a:solidFill>
            </a:endParaRPr>
          </a:p>
        </p:txBody>
      </p:sp>
      <p:sp>
        <p:nvSpPr>
          <p:cNvPr id="5" name="Footer Placeholder 4" hidden="1"/>
          <p:cNvSpPr>
            <a:spLocks noGrp="1"/>
          </p:cNvSpPr>
          <p:nvPr>
            <p:ph type="ftr" sz="quarter" idx="11"/>
          </p:nvPr>
        </p:nvSpPr>
        <p:spPr>
          <a:xfrm>
            <a:off x="0" y="9428243"/>
            <a:ext cx="6797675" cy="496810"/>
          </a:xfrm>
        </p:spPr>
        <p:txBody>
          <a:bodyPr/>
          <a:lstStyle/>
          <a:p>
            <a:pPr>
              <a:defRPr/>
            </a:pPr>
            <a:endParaRPr lang="en-GB" dirty="0">
              <a:solidFill>
                <a:prstClr val="white"/>
              </a:solidFill>
            </a:endParaRPr>
          </a:p>
        </p:txBody>
      </p:sp>
      <p:sp>
        <p:nvSpPr>
          <p:cNvPr id="6" name="Slide Number Placeholder 5"/>
          <p:cNvSpPr>
            <a:spLocks noGrp="1"/>
          </p:cNvSpPr>
          <p:nvPr>
            <p:ph type="sldNum" sz="quarter" idx="12"/>
          </p:nvPr>
        </p:nvSpPr>
        <p:spPr/>
        <p:txBody>
          <a:bodyPr/>
          <a:lstStyle/>
          <a:p>
            <a:fld id="{FD575486-124C-4241-91A7-0219FEF1B1CE}" type="slidenum">
              <a:rPr lang="en-GB" smtClean="0">
                <a:solidFill>
                  <a:prstClr val="white"/>
                </a:solidFill>
              </a:rPr>
              <a:pPr/>
              <a:t>28</a:t>
            </a:fld>
            <a:endParaRPr lang="en-GB" dirty="0">
              <a:solidFill>
                <a:prstClr val="white"/>
              </a:solidFill>
            </a:endParaRPr>
          </a:p>
        </p:txBody>
      </p:sp>
    </p:spTree>
    <p:extLst>
      <p:ext uri="{BB962C8B-B14F-4D97-AF65-F5344CB8AC3E}">
        <p14:creationId xmlns:p14="http://schemas.microsoft.com/office/powerpoint/2010/main" val="4010953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8.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9.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0.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9.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0.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1.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78.xml"/><Relationship Id="rId4" Type="http://schemas.openxmlformats.org/officeDocument/2006/relationships/image" Target="../media/image3.png"/></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1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1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1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1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1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1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1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0.xml"/></Relationships>
</file>

<file path=ppt/slideLayouts/_rels/slideLayout1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2.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3.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4.xml"/></Relationships>
</file>

<file path=ppt/slideLayouts/_rels/slideLayout14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5.xml"/></Relationships>
</file>

<file path=ppt/slideLayouts/_rels/slideLayout14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6.xml"/></Relationships>
</file>

<file path=ppt/slideLayouts/_rels/slideLayout15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7.xml"/></Relationships>
</file>

<file path=ppt/slideLayouts/_rels/slideLayout15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8.xml"/></Relationships>
</file>

<file path=ppt/slideLayouts/_rels/slideLayout15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9.xml"/></Relationships>
</file>

<file path=ppt/slideLayouts/_rels/slideLayout15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0.xml"/></Relationships>
</file>

<file path=ppt/slideLayouts/_rels/slideLayout15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1.xml"/></Relationships>
</file>

<file path=ppt/slideLayouts/_rels/slideLayout15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2.xml"/></Relationships>
</file>

<file path=ppt/slideLayouts/_rels/slideLayout1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3.xml"/></Relationships>
</file>

<file path=ppt/slideLayouts/_rels/slideLayout15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4.xml"/></Relationships>
</file>

<file path=ppt/slideLayouts/_rels/slideLayout15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5.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6.xml"/></Relationships>
</file>

<file path=ppt/slideLayouts/_rels/slideLayout1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7.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8.xml"/></Relationships>
</file>

<file path=ppt/slideLayouts/_rels/slideLayout1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9.xml"/></Relationships>
</file>

<file path=ppt/slideLayouts/_rels/slideLayout1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0.xml"/></Relationships>
</file>

<file path=ppt/slideLayouts/_rels/slideLayout1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1.xml"/></Relationships>
</file>

<file path=ppt/slideLayouts/_rels/slideLayout1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2.xml"/></Relationships>
</file>

<file path=ppt/slideLayouts/_rels/slideLayout1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3.xml"/></Relationships>
</file>

<file path=ppt/slideLayouts/_rels/slideLayout1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4.xml"/></Relationships>
</file>

<file path=ppt/slideLayouts/_rels/slideLayout16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6.xml"/></Relationships>
</file>

<file path=ppt/slideLayouts/_rels/slideLayout16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7.xml"/></Relationships>
</file>

<file path=ppt/slideLayouts/_rels/slideLayout17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8.xml"/></Relationships>
</file>

<file path=ppt/slideLayouts/_rels/slideLayout17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9.xml"/></Relationships>
</file>

<file path=ppt/slideLayouts/_rels/slideLayout17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0.xml"/></Relationships>
</file>

<file path=ppt/slideLayouts/_rels/slideLayout1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1.xml"/></Relationships>
</file>

<file path=ppt/slideLayouts/_rels/slideLayout17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2.xml"/></Relationships>
</file>

<file path=ppt/slideLayouts/_rels/slideLayout1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3.xml"/></Relationships>
</file>

<file path=ppt/slideLayouts/_rels/slideLayout17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4.xml"/></Relationships>
</file>

<file path=ppt/slideLayouts/_rels/slideLayout17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5.xml"/></Relationships>
</file>

<file path=ppt/slideLayouts/_rels/slideLayout17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6.xml"/></Relationships>
</file>

<file path=ppt/slideLayouts/_rels/slideLayout17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7.xml"/></Relationships>
</file>

<file path=ppt/slideLayouts/_rels/slideLayout18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8.xml"/></Relationships>
</file>

<file path=ppt/slideLayouts/_rels/slideLayout18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9.xml"/></Relationships>
</file>

<file path=ppt/slideLayouts/_rels/slideLayout18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0.xml"/></Relationships>
</file>

<file path=ppt/slideLayouts/_rels/slideLayout18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1.xml"/></Relationships>
</file>

<file path=ppt/slideLayouts/_rels/slideLayout18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2.xml"/></Relationships>
</file>

<file path=ppt/slideLayouts/_rels/slideLayout18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3.xml"/></Relationships>
</file>

<file path=ppt/slideLayouts/_rels/slideLayout18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4.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135.xml"/><Relationship Id="rId4" Type="http://schemas.openxmlformats.org/officeDocument/2006/relationships/image" Target="../media/image3.png"/></Relationships>
</file>

<file path=ppt/slideLayouts/_rels/slideLayout18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6.xml"/></Relationships>
</file>

<file path=ppt/slideLayouts/_rels/slideLayout18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7.xml"/></Relationships>
</file>

<file path=ppt/slideLayouts/_rels/slideLayout19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8.xml"/></Relationships>
</file>

<file path=ppt/slideLayouts/_rels/slideLayout19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9.xml"/></Relationships>
</file>

<file path=ppt/slideLayouts/_rels/slideLayout19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0.xml"/></Relationships>
</file>

<file path=ppt/slideLayouts/_rels/slideLayout19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1.xml"/></Relationships>
</file>

<file path=ppt/slideLayouts/_rels/slideLayout1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2.xml"/></Relationships>
</file>

<file path=ppt/slideLayouts/_rels/slideLayout1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3.xml"/></Relationships>
</file>

<file path=ppt/slideLayouts/_rels/slideLayout1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4.xml"/></Relationships>
</file>

<file path=ppt/slideLayouts/_rels/slideLayout1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5.xml"/></Relationships>
</file>

<file path=ppt/slideLayouts/_rels/slideLayout1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6.xml"/></Relationships>
</file>

<file path=ppt/slideLayouts/_rels/slideLayout1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7.xml"/></Relationships>
</file>

<file path=ppt/slideLayouts/_rels/slideLayout2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8.xml"/></Relationships>
</file>

<file path=ppt/slideLayouts/_rels/slideLayout2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9.xml"/></Relationships>
</file>

<file path=ppt/slideLayouts/_rels/slideLayout2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0.xml"/></Relationships>
</file>

<file path=ppt/slideLayouts/_rels/slideLayout20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1.xml"/></Relationships>
</file>

<file path=ppt/slideLayouts/_rels/slideLayout20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2.xml"/></Relationships>
</file>

<file path=ppt/slideLayouts/_rels/slideLayout20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3.xml"/></Relationships>
</file>

<file path=ppt/slideLayouts/_rels/slideLayout20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4.xml"/></Relationships>
</file>

<file path=ppt/slideLayouts/_rels/slideLayout2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5.xml"/></Relationships>
</file>

<file path=ppt/slideLayouts/_rels/slideLayout20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6.xml"/></Relationships>
</file>

<file path=ppt/slideLayouts/_rels/slideLayout20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7.xml"/></Relationships>
</file>

<file path=ppt/slideLayouts/_rels/slideLayout21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8.xml"/></Relationships>
</file>

<file path=ppt/slideLayouts/_rels/slideLayout2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59.xml"/></Relationships>
</file>

<file path=ppt/slideLayouts/_rels/slideLayout2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0.xml"/></Relationships>
</file>

<file path=ppt/slideLayouts/_rels/slideLayout2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1.xml"/></Relationships>
</file>

<file path=ppt/slideLayouts/_rels/slideLayout2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2.xml"/></Relationships>
</file>

<file path=ppt/slideLayouts/_rels/slideLayout2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3.xml"/></Relationships>
</file>

<file path=ppt/slideLayouts/_rels/slideLayout2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4.xml"/></Relationships>
</file>

<file path=ppt/slideLayouts/_rels/slideLayout21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5.xml"/></Relationships>
</file>

<file path=ppt/slideLayouts/_rels/slideLayout21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6.xml"/></Relationships>
</file>

<file path=ppt/slideLayouts/_rels/slideLayout21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7.xml"/></Relationships>
</file>

<file path=ppt/slideLayouts/_rels/slideLayout2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8.xml"/></Relationships>
</file>

<file path=ppt/slideLayouts/_rels/slideLayout22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9.xml"/></Relationships>
</file>

<file path=ppt/slideLayouts/_rels/slideLayout2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0.xml"/></Relationships>
</file>

<file path=ppt/slideLayouts/_rels/slideLayout22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1.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73.xml"/></Relationships>
</file>

<file path=ppt/slideLayouts/_rels/slideLayout22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74.xml"/></Relationships>
</file>

<file path=ppt/slideLayouts/_rels/slideLayout22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76.xml"/></Relationships>
</file>

<file path=ppt/slideLayouts/_rels/slideLayout22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77.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78.xml"/></Relationships>
</file>

<file path=ppt/slideLayouts/_rels/slideLayout23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79.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0.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1.xml"/></Relationships>
</file>

<file path=ppt/slideLayouts/_rels/slideLayout23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2.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3.xml"/></Relationships>
</file>

<file path=ppt/slideLayouts/_rels/slideLayout23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4.xml"/></Relationships>
</file>

<file path=ppt/slideLayouts/_rels/slideLayout23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5.xml"/></Relationships>
</file>

<file path=ppt/slideLayouts/_rels/slideLayout23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6.xml"/></Relationships>
</file>

<file path=ppt/slideLayouts/_rels/slideLayout23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7.xml"/></Relationships>
</file>

<file path=ppt/slideLayouts/_rels/slideLayout24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8.xml"/></Relationships>
</file>

<file path=ppt/slideLayouts/_rels/slideLayout24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9.xml"/></Relationships>
</file>

<file path=ppt/slideLayouts/_rels/slideLayout24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0.xml"/></Relationships>
</file>

<file path=ppt/slideLayouts/_rels/slideLayout24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1.xml"/></Relationships>
</file>

<file path=ppt/slideLayouts/_rels/slideLayout24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2.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3.xml"/></Relationships>
</file>

<file path=ppt/slideLayouts/_rels/slideLayout24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4.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6.xml"/><Relationship Id="rId1" Type="http://schemas.openxmlformats.org/officeDocument/2006/relationships/tags" Target="../tags/tag195.xml"/><Relationship Id="rId4" Type="http://schemas.openxmlformats.org/officeDocument/2006/relationships/image" Target="../media/image3.png"/></Relationships>
</file>

<file path=ppt/slideLayouts/_rels/slideLayout24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6.xml"/></Relationships>
</file>

<file path=ppt/slideLayouts/_rels/slideLayout24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7.xml"/></Relationships>
</file>

<file path=ppt/slideLayouts/_rels/slideLayout25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8.xml"/></Relationships>
</file>

<file path=ppt/slideLayouts/_rels/slideLayout25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9.xml"/></Relationships>
</file>

<file path=ppt/slideLayouts/_rels/slideLayout25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0.xml"/></Relationships>
</file>

<file path=ppt/slideLayouts/_rels/slideLayout25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1.xml"/></Relationships>
</file>

<file path=ppt/slideLayouts/_rels/slideLayout25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2.xml"/></Relationships>
</file>

<file path=ppt/slideLayouts/_rels/slideLayout25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3.xml"/></Relationships>
</file>

<file path=ppt/slideLayouts/_rels/slideLayout2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4.xml"/></Relationships>
</file>

<file path=ppt/slideLayouts/_rels/slideLayout25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5.xml"/></Relationships>
</file>

<file path=ppt/slideLayouts/_rels/slideLayout25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6.xml"/></Relationships>
</file>

<file path=ppt/slideLayouts/_rels/slideLayout25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7.xml"/></Relationships>
</file>

<file path=ppt/slideLayouts/_rels/slideLayout26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8.xml"/></Relationships>
</file>

<file path=ppt/slideLayouts/_rels/slideLayout26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9.xml"/></Relationships>
</file>

<file path=ppt/slideLayouts/_rels/slideLayout26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0.xml"/></Relationships>
</file>

<file path=ppt/slideLayouts/_rels/slideLayout26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1.xml"/></Relationships>
</file>

<file path=ppt/slideLayouts/_rels/slideLayout26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2.xml"/></Relationships>
</file>

<file path=ppt/slideLayouts/_rels/slideLayout26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3.xml"/></Relationships>
</file>

<file path=ppt/slideLayouts/_rels/slideLayout26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4.xml"/></Relationships>
</file>

<file path=ppt/slideLayouts/_rels/slideLayout26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5.xml"/></Relationships>
</file>

<file path=ppt/slideLayouts/_rels/slideLayout26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6.xml"/></Relationships>
</file>

<file path=ppt/slideLayouts/_rels/slideLayout26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7.xml"/></Relationships>
</file>

<file path=ppt/slideLayouts/_rels/slideLayout27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8.xml"/></Relationships>
</file>

<file path=ppt/slideLayouts/_rels/slideLayout27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19.xml"/></Relationships>
</file>

<file path=ppt/slideLayouts/_rels/slideLayout27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0.xml"/></Relationships>
</file>

<file path=ppt/slideLayouts/_rels/slideLayout27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1.xml"/></Relationships>
</file>

<file path=ppt/slideLayouts/_rels/slideLayout27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2.xml"/></Relationships>
</file>

<file path=ppt/slideLayouts/_rels/slideLayout27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3.xml"/></Relationships>
</file>

<file path=ppt/slideLayouts/_rels/slideLayout27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4.xml"/></Relationships>
</file>

<file path=ppt/slideLayouts/_rels/slideLayout27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5.xml"/></Relationships>
</file>

<file path=ppt/slideLayouts/_rels/slideLayout27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6.xml"/></Relationships>
</file>

<file path=ppt/slideLayouts/_rels/slideLayout27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7.xml"/></Relationships>
</file>

<file path=ppt/slideLayouts/_rels/slideLayout28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8.xml"/></Relationships>
</file>

<file path=ppt/slideLayouts/_rels/slideLayout28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9.xml"/></Relationships>
</file>

<file path=ppt/slideLayouts/_rels/slideLayout28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30.xml"/></Relationships>
</file>

<file path=ppt/slideLayouts/_rels/slideLayout28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3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474ABF-0B7C-4879-A130-7D173636D4FC}"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19894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4D3E6C2-E009-4420-9A38-CCC6F26F2FBF}" type="datetime1">
              <a:rPr lang="en-GB" smtClean="0"/>
              <a:t>31/10/2018</a:t>
            </a:fld>
            <a:endParaRPr lang="en-GB" dirty="0"/>
          </a:p>
        </p:txBody>
      </p:sp>
      <p:sp>
        <p:nvSpPr>
          <p:cNvPr id="57"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429779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0BFCCF0-30BD-464E-AD26-2C16B6B32B9B}" type="datetime1">
              <a:rPr lang="en-GB" smtClean="0"/>
              <a:t>31/10/2018</a:t>
            </a:fld>
            <a:endParaRPr lang="en-GB" dirty="0"/>
          </a:p>
        </p:txBody>
      </p:sp>
      <p:sp>
        <p:nvSpPr>
          <p:cNvPr id="57"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933553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CF1FEC1-7C7D-41F7-A731-BDDC0055BB82}"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719138" y="1446213"/>
            <a:ext cx="3605212"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19972629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61E4EC-3C9F-4178-9B52-D6BFAC3AE776}"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3727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44C1495-8880-40A3-A00C-3504BA305F43}"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5378782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F49B72D-7CD6-4DBC-9EA8-632F502E6C5C}"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0165436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71A38A6-6DBB-4356-8521-41193C8FA6D9}"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020554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8097EFE-1EA5-47EB-AAE8-4488764E3707}" type="datetime1">
              <a:rPr lang="en-GB" smtClean="0"/>
              <a:t>31/10/2018</a:t>
            </a:fld>
            <a:endParaRPr lang="en-GB" dirty="0"/>
          </a:p>
        </p:txBody>
      </p:sp>
      <p:sp>
        <p:nvSpPr>
          <p:cNvPr id="10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4803774" y="1803400"/>
            <a:ext cx="3603625" cy="46950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55583906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E85225E-FC57-4A03-9B79-07E33EC83BDF}" type="datetime1">
              <a:rPr lang="en-GB" smtClean="0"/>
              <a:t>31/10/2018</a:t>
            </a:fld>
            <a:endParaRPr lang="en-GB" dirty="0"/>
          </a:p>
        </p:txBody>
      </p:sp>
      <p:sp>
        <p:nvSpPr>
          <p:cNvPr id="10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8900344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E4476C4-2872-4BC6-824E-13954CA3C4BE}" type="datetime1">
              <a:rPr lang="en-GB" smtClean="0"/>
              <a:t>31/10/2018</a:t>
            </a:fld>
            <a:endParaRPr lang="en-GB" dirty="0"/>
          </a:p>
        </p:txBody>
      </p:sp>
      <p:sp>
        <p:nvSpPr>
          <p:cNvPr id="10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70488411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13AB924-894F-4030-B203-462C85EF61D1}"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2519361"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5511092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9E139F8-005B-46F2-B23C-3A6A50205D82}"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5535614" y="1803400"/>
            <a:ext cx="2884486" cy="467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41683176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4C0823E-6B5A-4D65-8578-E824A5703351}" type="datetime1">
              <a:rPr lang="en-GB" smtClean="0"/>
              <a:t>31/10/2018</a:t>
            </a:fld>
            <a:endParaRPr lang="en-GB" dirty="0"/>
          </a:p>
        </p:txBody>
      </p:sp>
      <p:sp>
        <p:nvSpPr>
          <p:cNvPr id="10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0660176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7332F4-4FCC-48DD-94CB-6D66709F48F9}" type="datetime1">
              <a:rPr lang="en-GB" smtClean="0"/>
              <a:t>31/10/2018</a:t>
            </a:fld>
            <a:endParaRPr lang="en-GB" dirty="0"/>
          </a:p>
        </p:txBody>
      </p:sp>
      <p:sp>
        <p:nvSpPr>
          <p:cNvPr id="10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smtClean="0"/>
              <a:t>Click to edit Master text styles</a:t>
            </a:r>
          </a:p>
        </p:txBody>
      </p:sp>
    </p:spTree>
    <p:extLst>
      <p:ext uri="{BB962C8B-B14F-4D97-AF65-F5344CB8AC3E}">
        <p14:creationId xmlns:p14="http://schemas.microsoft.com/office/powerpoint/2010/main" val="26279469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0525828-43E1-44EC-AA50-69D2D6A2D612}" type="datetime1">
              <a:rPr lang="en-GB" smtClean="0"/>
              <a:t>31/10/2018</a:t>
            </a:fld>
            <a:endParaRPr lang="en-GB" dirty="0"/>
          </a:p>
        </p:txBody>
      </p:sp>
      <p:sp>
        <p:nvSpPr>
          <p:cNvPr id="100"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1007624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0E2215D-1CC3-4426-B7BA-CBCC057CEED1}" type="datetime1">
              <a:rPr lang="en-GB" smtClean="0"/>
              <a:t>31/10/2018</a:t>
            </a:fld>
            <a:endParaRPr lang="en-GB" dirty="0"/>
          </a:p>
        </p:txBody>
      </p:sp>
      <p:sp>
        <p:nvSpPr>
          <p:cNvPr id="100"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7093278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5DAF625-96C4-4749-BA58-EB72AA32B8F7}" type="datetime1">
              <a:rPr lang="en-GB" smtClean="0"/>
              <a:t>31/10/2018</a:t>
            </a:fld>
            <a:endParaRPr lang="en-GB" dirty="0"/>
          </a:p>
        </p:txBody>
      </p:sp>
      <p:sp>
        <p:nvSpPr>
          <p:cNvPr id="100"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57362233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9AD1CF-3C80-44C8-B296-2A437C189F85}"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792384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2"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A42D8C-1CE0-47B7-BB2D-287D87FA12EC}"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8945174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6746755-8A7A-4D23-ADFA-B8D3C3864B98}"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312722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05A7996-3383-440C-95BC-2774728A4BFB}"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954991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434AA2-D152-454E-BE9B-FE42DCD12135}"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008790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E65C2D2-D086-48B1-A5BC-27D56D7D8781}" type="datetime1">
              <a:rPr lang="en-GB" smtClean="0"/>
              <a:t>31/10/2018</a:t>
            </a:fld>
            <a:endParaRPr lang="en-GB" dirty="0"/>
          </a:p>
        </p:txBody>
      </p:sp>
      <p:sp>
        <p:nvSpPr>
          <p:cNvPr id="99"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56915685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88B22FA-7882-49BC-AA5E-D8BF10AB35F5}" type="datetime1">
              <a:rPr lang="en-GB" smtClean="0"/>
              <a:t>31/10/2018</a:t>
            </a:fld>
            <a:endParaRPr lang="en-GB" dirty="0"/>
          </a:p>
        </p:txBody>
      </p:sp>
      <p:sp>
        <p:nvSpPr>
          <p:cNvPr id="99"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411646541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A033717-F1E4-450A-9DB9-FB68AFB8BD12}"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8525"/>
            <a:ext cx="3603625"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smtClean="0"/>
              <a:t>Click to edit Master text styles</a:t>
            </a:r>
          </a:p>
        </p:txBody>
      </p:sp>
    </p:spTree>
    <p:extLst>
      <p:ext uri="{BB962C8B-B14F-4D97-AF65-F5344CB8AC3E}">
        <p14:creationId xmlns:p14="http://schemas.microsoft.com/office/powerpoint/2010/main" val="35227940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122A18B-4D8F-4F0F-87F0-6078F50DC2B1}"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19138" y="2168525"/>
            <a:ext cx="5181600" cy="431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84993651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24DD4D3-9E4A-4AEE-A8D3-CB633B663461}"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54686473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FCDEDD9-A5F1-468C-8027-881B80C10A44}"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0415290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25F6CDF-108A-45A7-BC6B-4290E3E58A30}" type="datetime1">
              <a:rPr lang="en-GB" smtClean="0"/>
              <a:t>31/10/2018</a:t>
            </a:fld>
            <a:endParaRPr lang="en-GB" dirty="0"/>
          </a:p>
        </p:txBody>
      </p:sp>
      <p:sp>
        <p:nvSpPr>
          <p:cNvPr id="101"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38925806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2A30200-D35F-43FF-B8E7-011CA708E2B5}" type="datetime1">
              <a:rPr lang="en-GB" smtClean="0"/>
              <a:t>31/10/2018</a:t>
            </a:fld>
            <a:endParaRPr lang="en-GB" dirty="0"/>
          </a:p>
        </p:txBody>
      </p:sp>
      <p:sp>
        <p:nvSpPr>
          <p:cNvPr id="100"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50989482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E4BE922-FFDD-468B-AE6E-605E08F05965}" type="datetime1">
              <a:rPr lang="en-GB" smtClean="0"/>
              <a:t>31/10/2018</a:t>
            </a:fld>
            <a:endParaRPr lang="en-GB" dirty="0"/>
          </a:p>
        </p:txBody>
      </p:sp>
      <p:sp>
        <p:nvSpPr>
          <p:cNvPr id="100"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60549085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5F4351D-B7CF-4196-BA1F-F5657FA1EE68}" type="datetime1">
              <a:rPr lang="en-GB" smtClean="0"/>
              <a:t>31/10/2018</a:t>
            </a:fld>
            <a:endParaRPr lang="en-GB" dirty="0"/>
          </a:p>
        </p:txBody>
      </p:sp>
      <p:sp>
        <p:nvSpPr>
          <p:cNvPr id="104"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1850661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B43A75A-5A0B-45E0-9BD2-E820639F0668}" type="datetime1">
              <a:rPr lang="en-GB" smtClean="0"/>
              <a:t>31/10/2018</a:t>
            </a:fld>
            <a:endParaRPr lang="en-GB" dirty="0"/>
          </a:p>
        </p:txBody>
      </p:sp>
      <p:sp>
        <p:nvSpPr>
          <p:cNvPr id="102"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73306780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3DF784B-9E25-42F1-A451-B4F93E1A9B62}" type="datetime1">
              <a:rPr lang="en-GB" smtClean="0"/>
              <a:t>31/10/2018</a:t>
            </a:fld>
            <a:endParaRPr lang="en-GB" dirty="0"/>
          </a:p>
        </p:txBody>
      </p:sp>
      <p:sp>
        <p:nvSpPr>
          <p:cNvPr id="10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64162363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0748BAA-19EA-4391-BAA7-F1FB74A9968F}" type="datetime1">
              <a:rPr lang="en-GB" smtClean="0"/>
              <a:t>31/10/2018</a:t>
            </a:fld>
            <a:endParaRPr lang="en-GB" dirty="0"/>
          </a:p>
        </p:txBody>
      </p:sp>
      <p:sp>
        <p:nvSpPr>
          <p:cNvPr id="10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5564818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27E783B-E195-4843-B08E-43335F8D1D8C}" type="datetime1">
              <a:rPr lang="en-GB" smtClean="0"/>
              <a:t>31/10/2018</a:t>
            </a:fld>
            <a:endParaRPr lang="en-GB" dirty="0"/>
          </a:p>
        </p:txBody>
      </p:sp>
      <p:sp>
        <p:nvSpPr>
          <p:cNvPr id="104"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92660130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9E0CFA4-D6A6-4259-94F3-84DAB80299B5}" type="datetime1">
              <a:rPr lang="en-GB" smtClean="0"/>
              <a:t>31/10/2018</a:t>
            </a:fld>
            <a:endParaRPr lang="en-GB" dirty="0"/>
          </a:p>
        </p:txBody>
      </p:sp>
      <p:sp>
        <p:nvSpPr>
          <p:cNvPr id="12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2911962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5A82CC0-10B4-4E2F-AA43-70789BA952AB}" type="datetime1">
              <a:rPr lang="en-GB" smtClean="0"/>
              <a:t>31/10/2018</a:t>
            </a:fld>
            <a:endParaRPr lang="en-GB" dirty="0"/>
          </a:p>
        </p:txBody>
      </p:sp>
      <p:sp>
        <p:nvSpPr>
          <p:cNvPr id="123"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76289399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1965AAE-6AE1-437A-82CB-9B7CEC4AE7B8}" type="datetime1">
              <a:rPr lang="en-GB" smtClean="0"/>
              <a:t>31/10/2018</a:t>
            </a:fld>
            <a:endParaRPr lang="en-GB" dirty="0"/>
          </a:p>
        </p:txBody>
      </p:sp>
      <p:sp>
        <p:nvSpPr>
          <p:cNvPr id="57"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5882255"/>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1C55102-4246-481A-9EB0-0498F3F877CE}" type="datetime1">
              <a:rPr lang="en-GB" smtClean="0"/>
              <a:t>31/10/2018</a:t>
            </a:fld>
            <a:endParaRPr lang="en-GB" dirty="0"/>
          </a:p>
        </p:txBody>
      </p:sp>
      <p:sp>
        <p:nvSpPr>
          <p:cNvPr id="57"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8005899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7D9D3A9-B7BF-434E-ACD5-19EB766910A5}"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99391560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605555A-9170-4403-841D-7189A0DF03BE}"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47849550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BC02290-96B8-4234-9FFD-C9E03F332679}"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80882206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3CAD49B-7146-4AB3-A682-4FFC1AABB13D}"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3901676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D6CBA41-AC90-4D85-B1A0-F6830DF4A4AB}"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6433486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ABF43A8-4AAE-4FFF-BC22-56978155DC9D}" type="datetime1">
              <a:rPr lang="en-GB" smtClean="0"/>
              <a:t>31/10/2018</a:t>
            </a:fld>
            <a:endParaRPr lang="en-GB" dirty="0"/>
          </a:p>
        </p:txBody>
      </p:sp>
      <p:sp>
        <p:nvSpPr>
          <p:cNvPr id="55"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3335784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E78B6AF-29B7-4B27-BBA8-D50548390306}" type="datetime1">
              <a:rPr lang="en-GB" smtClean="0"/>
              <a:t>31/10/2018</a:t>
            </a:fld>
            <a:endParaRPr lang="en-GB" dirty="0"/>
          </a:p>
        </p:txBody>
      </p:sp>
      <p:sp>
        <p:nvSpPr>
          <p:cNvPr id="98"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99305626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C64653-5250-4322-89A0-E2104B4CEB77}"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4384443"/>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7D60D8-F1E3-430C-8F26-03B23356CAE5}"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26570746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4ABB45-8FFA-4F31-80F0-2DBA5ACF2781}"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254435032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E943-2E60-47F6-97E7-D912CF69D47D}"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410132751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16FB04-1069-49B7-8DFA-1819CD7453A8}"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603055044"/>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1C0BDA-9732-4C05-AA01-94B1CC45F909}"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627588368"/>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2CC7FA-5D0E-4495-BC9B-E796A19F1446}" type="datetime1">
              <a:rPr lang="en-GB" smtClean="0"/>
              <a:t>31/10/2018</a:t>
            </a:fld>
            <a:endParaRPr lang="en-GB" dirty="0"/>
          </a:p>
        </p:txBody>
      </p:sp>
      <p:sp>
        <p:nvSpPr>
          <p:cNvPr id="4" name="Footer Placeholder 3"/>
          <p:cNvSpPr>
            <a:spLocks noGrp="1"/>
          </p:cNvSpPr>
          <p:nvPr>
            <p:ph type="ftr" sz="quarter" idx="11"/>
          </p:nvPr>
        </p:nvSpPr>
        <p:spPr>
          <a:xfrm>
            <a:off x="0" y="6480000"/>
            <a:ext cx="9144000" cy="378000"/>
          </a:xfrm>
        </p:spPr>
        <p:txBody>
          <a:bodyPr/>
          <a:lstStyle>
            <a:lvl1pPr algn="ctr">
              <a:defRPr lang="en-GB" dirty="0"/>
            </a:lvl1pPr>
          </a:lstStyle>
          <a:p>
            <a:endParaRPr lang="en-GB"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Tree>
    <p:extLst>
      <p:ext uri="{BB962C8B-B14F-4D97-AF65-F5344CB8AC3E}">
        <p14:creationId xmlns:p14="http://schemas.microsoft.com/office/powerpoint/2010/main" val="70469326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7BEDEAF-D1F1-4B53-B638-C709165C9095}"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703830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1FB7E78-9B04-4E6C-B568-FDBB3839FC9A}"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6390301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20AF941-B4D5-4337-8735-3A87B8B022E8}"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21472076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4BA4FAE-22E9-4693-A033-D7A1B98BC943}"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1603656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F70364F-5032-43FD-B898-FCA58A448F55}"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150610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E15E790-1B37-4CC2-B087-A356CC1692B8}"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96335229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2E10E48-6B8E-466A-A680-A11424A93DB4}"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35979283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50BA5C0-9ED5-4F86-940C-0F3888632E57}"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93772465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DC672FF-7F97-437D-A80F-A3470971B5DB}"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7815549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A8FB298-8A25-4149-BA46-495B383BB74C}"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46608040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2C11861-A909-462F-AC3C-95BE88D73E77}"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449247858"/>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9392D3B-69BC-4754-8E0E-D233DA6FDACF}"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80417687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B1C45BF-6B86-40FC-AE0A-E6A4FAF1304B}"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42189448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4286590-73E5-44A1-8B6E-38A5DE346943}"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22339719"/>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04C6070-6AFD-43BE-B4E1-BB23B5E2FB57}"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146035049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5AFD178-E89F-4C46-87A1-1DEE5B90A62A}"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3270665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6C02ADF-83F9-4A72-AF19-4C14F97937CB}"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96119623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106825C-79C6-41B6-BBFB-F1C8CF15BB6E}"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35181011"/>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F3187A50-9D4A-462C-BD31-5C232B38FCF8}"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2097736"/>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E7391F8-6694-4CF1-A4BE-7EAF11B3E4D0}"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347137355"/>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91FCF40-52F0-4988-81A0-F2CA516F1ADE}"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6570291"/>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1B90ABC-95C2-43FB-A5A5-89A2E5F765E2}"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8868855"/>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0289C07-2B0A-441C-9DE9-CD482945EFA2}"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586311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BFC3A0E-E05C-41FD-8264-5D8F09D59722}"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4560240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0BEB127-A013-477E-ADFC-4A69A184D2DA}"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93898539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30D0FC2-B902-42EE-B368-464F82D58B65}"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68562637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6A664A3-03B0-45CD-AE71-7D6DD2FDBE09}"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124027066"/>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CC6B6A0-4FD9-409A-B7EC-9335E5346E31}"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31063390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4F9250E-2EBC-4CBD-B2D9-22E8EAFB07C2}"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51392750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510FD47-C466-46CD-8F6A-9EACBD79EA9D}"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185984042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4567EC0-266D-4941-A700-1C0673E0BA7F}"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214281384"/>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61FE797-C21D-4A38-9278-7F63D1E60924}"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452689892"/>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4CF0C10-F645-4851-85BD-D8085282B3D2}"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778827345"/>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506AD24-976E-449F-875B-6A5218969413}" type="datetime1">
              <a:rPr lang="en-GB" smtClean="0"/>
              <a:t>31/10/2018</a:t>
            </a:fld>
            <a:endParaRPr lang="en-GB" dirty="0"/>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065594031"/>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1D0244F-DC4E-433B-9024-7073B127B97A}"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127910877"/>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B80B6C4-A171-4C50-8785-229D99E01B84}"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72106144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9D2030F-6B98-41EB-AA43-6703A199F46E}"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507272552"/>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60AF181-D5EA-4BB4-AA37-60DB2289A0E7}"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556401265"/>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2833294-8BFB-4AAF-8AA3-BAFB39AF21C3}"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22224627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7D9FD18-13B0-40BE-81B3-A37B743A0B0D}"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085322196"/>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33648C0-2FC4-4C9F-A1B1-60C25B922A3F}"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83419220"/>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4798DDC-5F12-4027-8A0C-D1CE172FEB89}"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59301236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0064FE2-84AD-4BFB-9B81-764B8EDADED1}"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47947556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E7DF3F6-722E-4193-97A6-03713EAEE4E5}"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0287860"/>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EE310D5-06EA-428D-9657-4CF12A8DF708}"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1259540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F6E848A-2266-444E-A0EA-901A080E5F86}"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3320524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E4F252F-72E7-4CFC-B2F5-B2C194B7A329}"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565833113"/>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A1FA33A-EA00-4B0F-9264-23812AC923D5}" type="datetime1">
              <a:rPr lang="en-GB" smtClean="0"/>
              <a:t>31/10/2018</a:t>
            </a:fld>
            <a:endParaRPr lang="en-GB" dirty="0"/>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91735761"/>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46991B8-16C1-4CD3-A275-DC9E12C5950A}"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4774052"/>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AAE5D44-EC63-4A6E-8458-8710EC9550BA}"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074740041"/>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A3386F3B-ACD9-45BC-92B8-CCCEBC12A367}"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494693918"/>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60C23B5-CC8B-4239-B278-8FE53B9EF637}"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759393756"/>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A74B3E2-72FA-4248-A8D2-5C5711AB4E4A}"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480169764"/>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7B85D57-EBD9-41ED-982F-C5512C68BCA1}"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579539024"/>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91F611BF-D8EC-4066-8DB8-3082D05A5690}"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Tree>
    <p:extLst>
      <p:ext uri="{BB962C8B-B14F-4D97-AF65-F5344CB8AC3E}">
        <p14:creationId xmlns:p14="http://schemas.microsoft.com/office/powerpoint/2010/main" val="1959523981"/>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5170736-2C9C-429A-A321-EAA7D5F7EC8A}"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941285677"/>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5184424-1787-49FF-967C-150C3922E163}"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0590843"/>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01ACA93-A19D-41B8-9DD7-1C93DE686C9A}"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588199897"/>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D8AF3A3-1AD4-465B-B472-013905FEA0EC}"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01363110"/>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FDE9304-35A1-4CA3-A2D2-2668BEF504D4}"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19263210"/>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42BCD98-4515-498D-B64E-09A613A15FAD}"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3449429"/>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5E4FFFE-DD16-4E73-80E8-D76EF23CED1B}"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3351175674"/>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B08336E-4182-490F-BD99-3AF23D491CE8}"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776681709"/>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B46FDE-5F85-40D4-8A7A-8E9CF4F3BCE8}"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440233989"/>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3EF3D04-4967-4F86-A809-BEFA97C9EA0E}"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72305412"/>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E66CC61-B98F-4E36-8DCF-0E2D0CD1D47E}"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39848763"/>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F0F1096-D029-4DE3-B185-AC92AD7E4C23}"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77825830"/>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14C577E-50E4-421D-AADB-AE4CD5B87B49}"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08021460"/>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437DE4F-9742-44F0-8322-48F0531D3FFA}"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477205908"/>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3EAF3EB-CE8C-4A91-9AEE-DD939EBC5B0C}"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025265135"/>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D679958-C905-4D50-ADB7-D61447D6EC16}"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1302917781"/>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BD785DB-4FD8-4FF0-9B85-CFA6F39CEAA3}"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825004054"/>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8AE44C2-FF5D-4B15-9D7E-18253E963DDA}"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3830286"/>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70CE4A9-2C1E-46BC-A8DC-9768E706C471}"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1475076035"/>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E57BA46-E3F0-4F39-BAF1-91CD6D975FAB}"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1016570"/>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BE1B235-0DFB-4BD8-8B72-10B881141C28}"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595284892"/>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7AEBDED-1FC2-4C84-8576-C8E41F146B09}"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0032545"/>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865029E-3EDA-46EF-A18B-547288BED7E6}"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1500929"/>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269C576-A952-4670-990F-ED7E4B5C4B0A}"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52860990"/>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690F60E-BD96-48DB-BC0C-782EBDB43A54}"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479031302"/>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EC558DB-9D96-4191-8429-FC9B54DFE88A}"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1556444833"/>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02488A2-1A3C-4215-A4FC-6EE89F4B780B}"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263794596"/>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9672C69-9EAA-476D-B5BF-161D5A4F11F2}"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103839808"/>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9F8EEA8-C6E0-4B82-97C2-3473941BACA2}"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34968697"/>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BD7613E-7E97-404F-AA1D-B0D21BF20A4D}"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16388306"/>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93913CE-44E4-473D-9909-EA19462DF2EF}"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2900669064"/>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F5796F2-E152-48F3-9D22-D166A64F8659}"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217836830"/>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D3E1DA5-D3E1-472C-9D0A-AC80B4E06768}"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213737463"/>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56D4C52-9978-4D9C-B58E-261490C56694}"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819144710"/>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43DD7BB-ECE7-4393-A332-1DAFEF0B3676}" type="datetime1">
              <a:rPr lang="en-GB" smtClean="0"/>
              <a:t>31/10/2018</a:t>
            </a:fld>
            <a:endParaRPr lang="en-GB" dirty="0"/>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08738241"/>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534C813-D48B-490A-9CC5-B91D482062AE}"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693130809"/>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D0D89C5-0651-4E44-9023-AA042D819F51}"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18553421"/>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7124EF5-EDDB-4717-8A17-7A1BE67E4F15}"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60376203"/>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8FA1AA6-9338-457A-971F-911420B28ADD}"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559767123"/>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1773FDF-A640-4382-B9E9-98BE74B29899}"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523664267"/>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BCA3265-2E87-4215-B0E8-21D159FA0AD4}"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94956076"/>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DC8569B-78AF-4FA4-A1C4-34C8353F78ED}"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085829712"/>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A8D6586-4E29-4D1D-96CB-B09C1973DB08}"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7781685"/>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BA350B5-2000-4D47-9B7D-0036969AE04C}"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430770233"/>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B5CE4E3-85F0-4C78-90C0-B9FE784AEF68}"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756872607"/>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39EB3DC-36F0-4D1E-B5DB-01E955C6A270}"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574599299"/>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F63A17E-0BDA-4E94-8C7D-B951F6B11486}"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283966015"/>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1EA95A7-EA38-4C60-8C5B-DECF438EFA4E}"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698144523"/>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85D2358-5862-4A2C-93D2-8B922B182539}" type="datetime1">
              <a:rPr lang="en-GB" smtClean="0"/>
              <a:t>31/10/2018</a:t>
            </a:fld>
            <a:endParaRPr lang="en-GB" dirty="0"/>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927931316"/>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F5991980-9CDB-42A8-B7C8-950E30FD37CA}"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6355956"/>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2943ABA-C13E-47D7-8214-851C8E3656C5}"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295706261"/>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56FE448-4035-44AF-9798-26ED565D8ED1}"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77434482"/>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050B493-016C-4C0C-8E86-095331B344F4}"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2386408025"/>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AC479A4E-8EAA-4ECF-B96E-F434DDD0551D}"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898741938"/>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FBBCDA8-5471-48ED-980E-7B750C8EFD05}"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388587145"/>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B0ECBCA6-D1C1-4D1A-B1AA-661946A1AD34}"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Tree>
    <p:extLst>
      <p:ext uri="{BB962C8B-B14F-4D97-AF65-F5344CB8AC3E}">
        <p14:creationId xmlns:p14="http://schemas.microsoft.com/office/powerpoint/2010/main" val="1285530780"/>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6C8915B-F2C4-4037-B45B-852E569E3636}"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688738804"/>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70B5E16-BB0E-4822-94D5-6BC1694EB52D}"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Simple layouts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4417205"/>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dirty="0"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711E8F4-5C91-4272-802E-F4C4C22235F5}"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036602398"/>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8A729A1-0F1C-4AAA-8EFC-663FF3B15FD6}"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19757534"/>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E5CD598-C7A3-4845-9631-23816D2CC187}"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Text Placeholder 4"/>
          <p:cNvSpPr>
            <a:spLocks noGrp="1"/>
          </p:cNvSpPr>
          <p:nvPr>
            <p:ph type="body" sz="quarter" idx="11"/>
          </p:nvPr>
        </p:nvSpPr>
        <p:spPr>
          <a:xfrm>
            <a:off x="719138" y="1446213"/>
            <a:ext cx="3605212"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918577908"/>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E6E0F3B-3BA2-4D3B-8E6E-9EC5304AB063}"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 for charts, images, tables, smart</a:t>
            </a:r>
            <a:r>
              <a:rPr lang="en-US" sz="7000" baseline="0" dirty="0" smtClean="0">
                <a:latin typeface="Franklin Gothic Book"/>
              </a:rPr>
              <a:t> art or video</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29926405"/>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38E853D-D4C0-45EE-BF31-47D413632363}"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3605212"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116714359"/>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54CB135-6824-45B7-9843-EE77710E09CC}"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81899291"/>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DD67EF4-9F9E-4654-BF30-DD45A0E4294D}"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359208343"/>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F281797-699B-477D-8DB6-5115BFE0EF35}"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7" name="Text Placeholder 5"/>
          <p:cNvSpPr>
            <a:spLocks noGrp="1"/>
          </p:cNvSpPr>
          <p:nvPr>
            <p:ph type="body" sz="quarter" idx="17"/>
          </p:nvPr>
        </p:nvSpPr>
        <p:spPr>
          <a:xfrm>
            <a:off x="4803774" y="1803400"/>
            <a:ext cx="3603625" cy="46950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810365301"/>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BC4D6C8-2AB6-4C9F-8743-B5118211EAF5}"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654568121"/>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30692A7-1C1A-4FFD-AA06-EE7B59CD9B0A}"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dirty="0"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1898193155"/>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37DFD02-FAD9-4980-BC88-51A260A7046C}"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719138" y="1803400"/>
            <a:ext cx="2519361" cy="4683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1865671220"/>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4F31BD2-D929-4D0C-8658-75A709157B80}"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6"/>
          </p:nvPr>
        </p:nvSpPr>
        <p:spPr>
          <a:xfrm>
            <a:off x="5535614" y="1803400"/>
            <a:ext cx="2884486" cy="4676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2245081538"/>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3BFA831-8188-4BBF-A621-20749ACE0342}"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55920396"/>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54EE10E-FE55-43E0-9D9B-100B0F01D349}" type="datetime1">
              <a:rPr lang="en-GB" smtClean="0"/>
              <a:t>31/10/2018</a:t>
            </a:fld>
            <a:endParaRPr lang="en-GB" dirty="0"/>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dirty="0"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dirty="0" smtClean="0"/>
              <a:t>Click to edit Master text styles</a:t>
            </a:r>
          </a:p>
        </p:txBody>
      </p:sp>
    </p:spTree>
    <p:extLst>
      <p:ext uri="{BB962C8B-B14F-4D97-AF65-F5344CB8AC3E}">
        <p14:creationId xmlns:p14="http://schemas.microsoft.com/office/powerpoint/2010/main" val="2041878380"/>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769A3D6-11FA-4312-AD7A-BF2FB29DED35}"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777662863"/>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AD50A15-FB14-46B2-86F2-6EA9BB3F6DA6}"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963595066"/>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46D3A04-EBD5-4B8C-8C63-204BB559CEE4}"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3220841710"/>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A8AEEA8B-1F37-4F6E-8552-15FD41F41701}"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complex text</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7786844"/>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9FEE96A-B509-4657-AE85-C375CCD83C92}"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166246051"/>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695E62C-40B4-4DEB-9DD2-1BC766AF8CDF}"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6475510"/>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BADD006-2FC3-4F46-AE03-D67521165491}"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409198"/>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318C155-9DA6-44E1-9066-77EE8ABAC707}"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a:t>
            </a:r>
            <a:br>
              <a:rPr lang="en-US" sz="7000" baseline="0" dirty="0" smtClean="0">
                <a:latin typeface="Franklin Gothic Book"/>
              </a:rPr>
            </a:br>
            <a:r>
              <a:rPr lang="en-US" sz="7000" baseline="0" dirty="0" smtClean="0">
                <a:latin typeface="Franklin Gothic Book"/>
              </a:rPr>
              <a:t>images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7027161"/>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65EC20C-5869-4038-840C-6FD81EA265BA}"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76432281"/>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557462D-8712-452C-AA9A-4B2624A3A875}" type="datetime1">
              <a:rPr lang="en-GB" smtClean="0"/>
              <a:t>31/10/2018</a:t>
            </a:fld>
            <a:endParaRPr lang="en-GB" dirty="0"/>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4144757999"/>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E5B92D1-52C9-452A-AB91-1D6F986D4215}"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8525"/>
            <a:ext cx="3603625" cy="43021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dirty="0" smtClean="0"/>
              <a:t>Click to edit Master text styles</a:t>
            </a:r>
          </a:p>
        </p:txBody>
      </p:sp>
    </p:spTree>
    <p:extLst>
      <p:ext uri="{BB962C8B-B14F-4D97-AF65-F5344CB8AC3E}">
        <p14:creationId xmlns:p14="http://schemas.microsoft.com/office/powerpoint/2010/main" val="1556038330"/>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5D4AF00-AB6B-45E8-93B6-54CB89506092}"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19138" y="2168525"/>
            <a:ext cx="5181600" cy="43116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GB" dirty="0"/>
          </a:p>
        </p:txBody>
      </p:sp>
    </p:spTree>
    <p:extLst>
      <p:ext uri="{BB962C8B-B14F-4D97-AF65-F5344CB8AC3E}">
        <p14:creationId xmlns:p14="http://schemas.microsoft.com/office/powerpoint/2010/main" val="4892240"/>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775C65C-3FB7-4703-8F57-DE250BD02C6C}"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dirty="0"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259302076"/>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C9088CE-1937-4A69-8D63-65AC5F20F53F}"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864666741"/>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BEDCBDF-15F3-41AF-BF32-DA3E95404651}" type="datetime1">
              <a:rPr lang="en-GB" smtClean="0"/>
              <a:t>31/10/2018</a:t>
            </a:fld>
            <a:endParaRPr lang="en-GB" dirty="0"/>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4065406475"/>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093EFE9-C2CD-4206-AB95-34BFC27A4AAB}"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686366964"/>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endPar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endParaRP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F865615-CF5F-4572-B94A-2641AAA979A8}"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77114122"/>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AD21E98-AE28-402D-9843-F5B4513D71A7}"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098687126"/>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38B1DBC-9B56-44CC-AD7E-834D45236C9E}" type="datetime1">
              <a:rPr lang="en-GB" smtClean="0"/>
              <a:t>31/10/2018</a:t>
            </a:fld>
            <a:endParaRPr lang="en-GB" dirty="0"/>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21616204"/>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05A3F96-F73C-40F8-A86F-5ABFC5F34D0F}"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566284081"/>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2A2705D-0BF8-4369-9C1D-A0AC7800308C}" type="datetime1">
              <a:rPr lang="en-GB" smtClean="0"/>
              <a:t>31/10/2018</a:t>
            </a:fld>
            <a:endParaRPr lang="en-GB" dirty="0"/>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369287497"/>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FF4FD94-65FD-4B3D-AE39-726007763A61}" type="datetime1">
              <a:rPr lang="en-GB" smtClean="0"/>
              <a:t>31/10/2018</a:t>
            </a:fld>
            <a:endParaRPr lang="en-GB" dirty="0"/>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484289546"/>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F05E023-12A5-4FF4-AE56-18474BA4CC37}"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4177225917"/>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372905F-BC02-4E67-B97C-05A38B1A954F}" type="datetime1">
              <a:rPr lang="en-GB" smtClean="0"/>
              <a:t>31/10/2018</a:t>
            </a:fld>
            <a:endParaRPr lang="en-GB" dirty="0"/>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99077804"/>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0FDE8F5-FE0C-41F6-ABF6-9367E2429C32}"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0619454"/>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GB"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68EEE7D-59BC-471E-A3F0-963354CCD27B}"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155131784"/>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32B084F-B259-48FD-AE27-B042A4512CAC}"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283029844"/>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45D6579-1931-4CE9-A02B-FDE966B1698A}"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231802654"/>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46BEADA-45D2-449C-B70A-EB3DA585EAD7}"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132401175"/>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7266B6C-9B6E-4D7E-814D-276188102125}"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89806383"/>
      </p:ext>
    </p:extLst>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5FD56C7-11F8-4DDB-9823-ECE1EF5473F3}"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916509590"/>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GB" dirty="0"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E079256-FDA2-432E-9781-58302AB444BD}" type="datetime1">
              <a:rPr lang="en-GB" smtClean="0"/>
              <a:t>31/10/2018</a:t>
            </a:fld>
            <a:endParaRPr lang="en-GB" dirty="0"/>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874638527"/>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ED5A146-D586-49A5-ABE2-186AD32F8E22}" type="datetime1">
              <a:rPr lang="en-GB" smtClean="0"/>
              <a:t>31/10/2018</a:t>
            </a:fld>
            <a:endParaRPr lang="en-GB" dirty="0"/>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840097733"/>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58243AF-F40D-44DD-A1AC-008CB87332EF}"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latin typeface="Franklin Gothic Book"/>
              </a:rPr>
              <a:t>Layouts</a:t>
            </a:r>
            <a:r>
              <a:rPr lang="en-US" sz="7000" baseline="0" dirty="0" smtClean="0">
                <a:latin typeface="Franklin Gothic Book"/>
              </a:rPr>
              <a:t> for </a:t>
            </a:r>
            <a:br>
              <a:rPr lang="en-US" sz="7000" baseline="0" dirty="0" smtClean="0">
                <a:latin typeface="Franklin Gothic Book"/>
              </a:rPr>
            </a:br>
            <a:r>
              <a:rPr lang="en-US" sz="7000" baseline="0" dirty="0" smtClean="0">
                <a:latin typeface="Franklin Gothic Book"/>
              </a:rPr>
              <a:t>case studies</a:t>
            </a:r>
            <a:endParaRPr lang="en-US" sz="7000" dirty="0">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6864692"/>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B05A849-5CC7-447F-A14E-5A679DCF299C}"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41083931"/>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CBFC82A-CD40-4D23-8294-FCC68605B990}"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337366421"/>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B7DF4C3-FA84-4483-AE75-4A06D9896681}"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3783404923"/>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7CA3E26-4D6A-4765-A393-AA6810605090}"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179388" marR="0" lvl="1" indent="-179388" algn="l" defTabSz="914400" rtl="0" eaLnBrk="0" fontAlgn="base" latinLnBrk="0" hangingPunct="0">
              <a:lnSpc>
                <a:spcPct val="100000"/>
              </a:lnSpc>
              <a:spcBef>
                <a:spcPts val="0"/>
              </a:spcBef>
              <a:spcAft>
                <a:spcPts val="1200"/>
              </a:spcAft>
              <a:buClrTx/>
              <a:buSzTx/>
              <a:buFont typeface="Arial" charset="0"/>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Second level</a:t>
            </a:r>
          </a:p>
          <a:p>
            <a:pPr marL="360000" marR="0" lvl="2"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Third level</a:t>
            </a:r>
          </a:p>
          <a:p>
            <a:pPr marL="540000" marR="0" lvl="3" indent="-180000" algn="l" defTabSz="914400" rtl="0" eaLnBrk="0" fontAlgn="base" latinLnBrk="0" hangingPunct="0">
              <a:lnSpc>
                <a:spcPct val="100000"/>
              </a:lnSpc>
              <a:spcBef>
                <a:spcPts val="0"/>
              </a:spcBef>
              <a:spcAft>
                <a:spcPts val="1200"/>
              </a:spcAft>
              <a:buClrTx/>
              <a:buSzTx/>
              <a:buFont typeface="Arial"/>
              <a:buChar char="•"/>
              <a:tabLst/>
              <a:defRPr/>
            </a:pPr>
            <a:r>
              <a:rPr kumimoji="0" lang="en-US" sz="1200" b="0" i="0" u="none" strike="noStrike" kern="1200" cap="none" spc="0" normalizeH="0" baseline="0" noProof="0" dirty="0" smtClean="0">
                <a:ln>
                  <a:noFill/>
                </a:ln>
                <a:solidFill>
                  <a:srgbClr val="58595B"/>
                </a:solidFill>
                <a:effectLst/>
                <a:uLnTx/>
                <a:uFillTx/>
                <a:latin typeface="Arial" pitchFamily="34" charset="0"/>
                <a:ea typeface="Arial" charset="0"/>
                <a:cs typeface="Arial" pitchFamily="34" charset="0"/>
              </a:rPr>
              <a:t>Fourth level</a:t>
            </a:r>
          </a:p>
        </p:txBody>
      </p:sp>
    </p:spTree>
    <p:extLst>
      <p:ext uri="{BB962C8B-B14F-4D97-AF65-F5344CB8AC3E}">
        <p14:creationId xmlns:p14="http://schemas.microsoft.com/office/powerpoint/2010/main" val="1040496234"/>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13BAFA6-61A5-4A60-B314-1DBA6A9AAB2C}"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3760372073"/>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p>
            <a:fld id="{E2B50D58-76B2-4B5D-8CC5-629C284E614D}" type="datetime1">
              <a:rPr lang="en-GB" smtClean="0"/>
              <a:t>31/10/2018</a:t>
            </a:fld>
            <a:endParaRPr lang="en-GB" dirty="0"/>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lang="en-GB" b="1" dirty="0"/>
          </a:p>
        </p:txBody>
      </p:sp>
      <p:sp>
        <p:nvSpPr>
          <p:cNvPr id="5" name="Slide Number Placeholder 4"/>
          <p:cNvSpPr>
            <a:spLocks noGrp="1"/>
          </p:cNvSpPr>
          <p:nvPr>
            <p:ph type="sldNum" sz="quarter" idx="12"/>
          </p:nvPr>
        </p:nvSpPr>
        <p:spPr/>
        <p:txBody>
          <a:bodyPr/>
          <a:lstStyle/>
          <a:p>
            <a:fld id="{71F9F866-B438-9445-8D9F-1F8FF6608833}" type="slidenum">
              <a:rPr lang="en-GB" smtClean="0"/>
              <a:pPr/>
              <a:t>‹#›</a:t>
            </a:fld>
            <a:endParaRPr lang="en-GB" dirty="0"/>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latin typeface="Franklin Gothic Book"/>
                <a:cs typeface="Franklin Gothic Book"/>
              </a:rPr>
              <a:t>Project </a:t>
            </a:r>
            <a:r>
              <a:rPr lang="en-GB" sz="1300" dirty="0" smtClean="0">
                <a:latin typeface="Franklin Gothic Book"/>
                <a:cs typeface="Franklin Gothic Book"/>
              </a:rPr>
              <a:t>Summary</a:t>
            </a:r>
            <a:endParaRPr lang="en-GB" sz="1300" dirty="0">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p>
        </p:txBody>
      </p:sp>
    </p:spTree>
    <p:extLst>
      <p:ext uri="{BB962C8B-B14F-4D97-AF65-F5344CB8AC3E}">
        <p14:creationId xmlns:p14="http://schemas.microsoft.com/office/powerpoint/2010/main" val="4121067681"/>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2351E9F-0ADD-4CAB-8344-98CF283EE461}"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336543419"/>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 standard non-animate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gradFill flip="none" rotWithShape="1">
            <a:gsLst>
              <a:gs pos="0">
                <a:schemeClr val="accent2">
                  <a:lumMod val="50000"/>
                </a:schemeClr>
              </a:gs>
              <a:gs pos="22000">
                <a:schemeClr val="accent2"/>
              </a:gs>
              <a:gs pos="69000">
                <a:schemeClr val="tx2"/>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Franklin Gothic Book"/>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4407789"/>
            <a:ext cx="9144000" cy="2176272"/>
          </a:xfrm>
          <a:prstGeom prst="rect">
            <a:avLst/>
          </a:prstGeom>
        </p:spPr>
      </p:pic>
      <p:sp>
        <p:nvSpPr>
          <p:cNvPr id="70" name="Title 1"/>
          <p:cNvSpPr>
            <a:spLocks noGrp="1"/>
          </p:cNvSpPr>
          <p:nvPr>
            <p:ph type="title" hasCustomPrompt="1"/>
          </p:nvPr>
        </p:nvSpPr>
        <p:spPr>
          <a:xfrm>
            <a:off x="719134" y="4893126"/>
            <a:ext cx="6291266" cy="727534"/>
          </a:xfrm>
        </p:spPr>
        <p:txBody>
          <a:bodyPr anchor="b">
            <a:normAutofit/>
          </a:bodyPr>
          <a:lstStyle>
            <a:lvl1pPr>
              <a:defRPr sz="3200" baseline="0"/>
            </a:lvl1pPr>
          </a:lstStyle>
          <a:p>
            <a:r>
              <a:rPr lang="en-US" dirty="0" smtClean="0"/>
              <a:t>Presentation title</a:t>
            </a:r>
            <a:endParaRPr lang="en-US" dirty="0"/>
          </a:p>
        </p:txBody>
      </p:sp>
      <p:sp>
        <p:nvSpPr>
          <p:cNvPr id="5" name="Text Placeholder 4"/>
          <p:cNvSpPr>
            <a:spLocks noGrp="1"/>
          </p:cNvSpPr>
          <p:nvPr>
            <p:ph type="body" sz="quarter" idx="10" hasCustomPrompt="1"/>
          </p:nvPr>
        </p:nvSpPr>
        <p:spPr>
          <a:xfrm>
            <a:off x="719138" y="5731785"/>
            <a:ext cx="6127750" cy="609600"/>
          </a:xfrm>
        </p:spPr>
        <p:txBody>
          <a:bodyPr/>
          <a:lstStyle>
            <a:lvl1pPr>
              <a:spcAft>
                <a:spcPts val="0"/>
              </a:spcAft>
              <a:defRPr>
                <a:solidFill>
                  <a:srgbClr val="00AE9E"/>
                </a:solidFill>
                <a:latin typeface="Bodoni MT" panose="02070603080606020203" pitchFamily="18" charset="0"/>
              </a:defRPr>
            </a:lvl1pPr>
          </a:lstStyle>
          <a:p>
            <a:pPr lvl="0"/>
            <a:r>
              <a:rPr lang="en-US" dirty="0" smtClean="0"/>
              <a:t>Presenter name</a:t>
            </a:r>
          </a:p>
          <a:p>
            <a:pPr lvl="0"/>
            <a:r>
              <a:rPr lang="en-US" dirty="0" smtClean="0"/>
              <a:t>Event name</a:t>
            </a:r>
          </a:p>
        </p:txBody>
      </p:sp>
    </p:spTree>
    <p:extLst>
      <p:ext uri="{BB962C8B-B14F-4D97-AF65-F5344CB8AC3E}">
        <p14:creationId xmlns:p14="http://schemas.microsoft.com/office/powerpoint/2010/main" val="4193029773"/>
      </p:ext>
    </p:extLst>
  </p:cSld>
  <p:clrMapOvr>
    <a:masterClrMapping/>
  </p:clrMapOvr>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9125" y="290513"/>
            <a:ext cx="6391275" cy="635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966788" y="1546225"/>
            <a:ext cx="3656012" cy="5092700"/>
          </a:xfrm>
        </p:spPr>
        <p:txBody>
          <a:bodyPr/>
          <a:lstStyle/>
          <a:p>
            <a:pPr lvl="0"/>
            <a:endParaRPr lang="en-GB" noProof="0" dirty="0"/>
          </a:p>
        </p:txBody>
      </p:sp>
      <p:sp>
        <p:nvSpPr>
          <p:cNvPr id="4" name="Text Placeholder 3"/>
          <p:cNvSpPr>
            <a:spLocks noGrp="1"/>
          </p:cNvSpPr>
          <p:nvPr>
            <p:ph type="body" sz="half" idx="2"/>
          </p:nvPr>
        </p:nvSpPr>
        <p:spPr>
          <a:xfrm>
            <a:off x="4775200" y="1546225"/>
            <a:ext cx="3657600" cy="509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90AA8BE4-2915-4110-850D-231D146F2427}" type="datetime1">
              <a:rPr lang="en-GB" smtClean="0"/>
              <a:t>31/10/2018</a:t>
            </a:fld>
            <a:endParaRPr lang="en-GB" dirty="0"/>
          </a:p>
        </p:txBody>
      </p:sp>
    </p:spTree>
    <p:extLst>
      <p:ext uri="{BB962C8B-B14F-4D97-AF65-F5344CB8AC3E}">
        <p14:creationId xmlns:p14="http://schemas.microsoft.com/office/powerpoint/2010/main" val="1646289718"/>
      </p:ext>
    </p:extLst>
  </p:cSld>
  <p:clrMapOvr>
    <a:masterClrMapping/>
  </p:clrMapOvr>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D806EF7-7337-4580-96B5-05C82B31E316}" type="datetime1">
              <a:rPr lang="en-GB" smtClean="0"/>
              <a:t>31/10/2018</a:t>
            </a:fld>
            <a:endParaRPr lang="en-GB" dirty="0"/>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3756427377"/>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E62F2D5-7B37-457F-A688-BE9D6E7FE7E2}" type="datetime1">
              <a:rPr lang="en-GB" smtClean="0"/>
              <a:t>31/10/2018</a:t>
            </a:fld>
            <a:endParaRPr lang="en-GB" dirty="0"/>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pPr/>
              <a:t>‹#›</a:t>
            </a:fld>
            <a:endParaRPr lang="en-GB" dirty="0"/>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4262071251"/>
      </p:ext>
    </p:extLst>
  </p:cSld>
  <p:clrMapOvr>
    <a:masterClrMapping/>
  </p:clrMapOvr>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4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63D262-4CB5-41C9-AAE1-8033BD11170E}"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Simple layouts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4312656"/>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cxnSp>
        <p:nvCxnSpPr>
          <p:cNvPr id="166" name="Straight Connector 165"/>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8C4D5C-3601-4677-B685-6E885B3B7C18}" type="datetime1">
              <a:rPr lang="en-GB" smtClean="0">
                <a:solidFill>
                  <a:srgbClr val="00539B"/>
                </a:solidFill>
              </a:rPr>
              <a:t>31/10/2018</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19138" y="1803400"/>
            <a:ext cx="7705725" cy="4321175"/>
          </a:xfrm>
        </p:spPr>
        <p:txBody>
          <a:bodyPr/>
          <a:lstStyle>
            <a:lvl1pPr>
              <a:defRPr sz="1600"/>
            </a:lvl1pPr>
            <a:lvl2pPr>
              <a:defRPr sz="1600"/>
            </a:lvl2pPr>
            <a:lvl3pPr>
              <a:defRPr sz="1600"/>
            </a:lvl3pPr>
            <a:lvl4pPr>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098191038"/>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6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B005403-7CB7-4FF6-BACA-062A0749A6E3}" type="datetime1">
              <a:rPr lang="en-GB" smtClean="0">
                <a:solidFill>
                  <a:srgbClr val="00539B"/>
                </a:solidFill>
              </a:rPr>
              <a:t>31/10/2018</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0"/>
          </p:nvPr>
        </p:nvSpPr>
        <p:spPr>
          <a:xfrm>
            <a:off x="720725" y="1446213"/>
            <a:ext cx="7704138" cy="35718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1"/>
          </p:nvPr>
        </p:nvSpPr>
        <p:spPr>
          <a:xfrm>
            <a:off x="720725" y="2168525"/>
            <a:ext cx="7704138" cy="395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987918172"/>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BD1F872-F1A2-42DB-A4E0-47A4AC3CDD69}"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Text Placeholder 4"/>
          <p:cNvSpPr>
            <a:spLocks noGrp="1"/>
          </p:cNvSpPr>
          <p:nvPr>
            <p:ph type="body" sz="quarter" idx="11"/>
          </p:nvPr>
        </p:nvSpPr>
        <p:spPr>
          <a:xfrm>
            <a:off x="719138" y="1446213"/>
            <a:ext cx="3605212"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2"/>
          </p:nvPr>
        </p:nvSpPr>
        <p:spPr>
          <a:xfrm>
            <a:off x="4819650" y="1446213"/>
            <a:ext cx="3605213" cy="5033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415910877"/>
      </p:ext>
    </p:extLst>
  </p:cSld>
  <p:clrMapOvr>
    <a:masterClrMapping/>
  </p:clrMapOvr>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4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EFDF3D-0ABD-45E1-819B-55BE043840D7}"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charts, images, tables, smart art or video</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6154843"/>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ext + chart - standard">
    <p:spTree>
      <p:nvGrpSpPr>
        <p:cNvPr id="1" name=""/>
        <p:cNvGrpSpPr/>
        <p:nvPr/>
      </p:nvGrpSpPr>
      <p:grpSpPr>
        <a:xfrm>
          <a:off x="0" y="0"/>
          <a:ext cx="0" cy="0"/>
          <a:chOff x="0" y="0"/>
          <a:chExt cx="0" cy="0"/>
        </a:xfrm>
      </p:grpSpPr>
      <p:sp>
        <p:nvSpPr>
          <p:cNvPr id="5" name="Round Same Side Corner Rectangle 4"/>
          <p:cNvSpPr/>
          <p:nvPr userDrawn="1"/>
        </p:nvSpPr>
        <p:spPr>
          <a:xfrm>
            <a:off x="4819650" y="1803400"/>
            <a:ext cx="3579813"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C581AC3-F992-4D41-A2D5-1A09C4925A89}"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1803400"/>
            <a:ext cx="3605212"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921129285"/>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text + chart">
    <p:spTree>
      <p:nvGrpSpPr>
        <p:cNvPr id="1" name=""/>
        <p:cNvGrpSpPr/>
        <p:nvPr/>
      </p:nvGrpSpPr>
      <p:grpSpPr>
        <a:xfrm>
          <a:off x="0" y="0"/>
          <a:ext cx="0" cy="0"/>
          <a:chOff x="0" y="0"/>
          <a:chExt cx="0" cy="0"/>
        </a:xfrm>
      </p:grpSpPr>
      <p:sp>
        <p:nvSpPr>
          <p:cNvPr id="10" name="Round Same Side Corner Rectangle 9"/>
          <p:cNvSpPr/>
          <p:nvPr userDrawn="1"/>
        </p:nvSpPr>
        <p:spPr>
          <a:xfrm>
            <a:off x="4819649" y="1794782"/>
            <a:ext cx="3605215" cy="46663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4" name="Content Placeholder 8"/>
          <p:cNvSpPr>
            <a:spLocks noGrp="1"/>
          </p:cNvSpPr>
          <p:nvPr>
            <p:ph sz="quarter" idx="18" hasCustomPrompt="1"/>
          </p:nvPr>
        </p:nvSpPr>
        <p:spPr>
          <a:xfrm>
            <a:off x="4819650" y="1803400"/>
            <a:ext cx="3579813"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DE76048-2030-4911-902D-A32A16981729}"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20725" y="1794782"/>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7"/>
          </p:nvPr>
        </p:nvSpPr>
        <p:spPr>
          <a:xfrm>
            <a:off x="720725" y="2513919"/>
            <a:ext cx="3603625" cy="39662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771935432"/>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1AF2333-0B2E-4CE9-88ED-FFE21E2B84C0}"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3" name="Round Same Side Corner Rectangle 12"/>
          <p:cNvSpPr/>
          <p:nvPr userDrawn="1"/>
        </p:nvSpPr>
        <p:spPr>
          <a:xfrm>
            <a:off x="4819649" y="1795006"/>
            <a:ext cx="3605215" cy="466611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720725" y="179500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720725" y="2527300"/>
            <a:ext cx="3603625" cy="3952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2" name="Text Placeholder 3"/>
          <p:cNvSpPr>
            <a:spLocks noGrp="1"/>
          </p:cNvSpPr>
          <p:nvPr>
            <p:ph type="body" sz="quarter" idx="18"/>
          </p:nvPr>
        </p:nvSpPr>
        <p:spPr>
          <a:xfrm>
            <a:off x="4950220" y="1938108"/>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23" name="Content Placeholder 8"/>
          <p:cNvSpPr>
            <a:spLocks noGrp="1"/>
          </p:cNvSpPr>
          <p:nvPr>
            <p:ph sz="quarter" idx="19" hasCustomPrompt="1"/>
          </p:nvPr>
        </p:nvSpPr>
        <p:spPr>
          <a:xfrm>
            <a:off x="4819650" y="2504845"/>
            <a:ext cx="3579813" cy="3956280"/>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2677159867"/>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BDEEA57-1AA1-4624-826B-29FD3B2405DA}" type="datetime1">
              <a:rPr lang="en-GB" smtClean="0">
                <a:solidFill>
                  <a:srgbClr val="00539B"/>
                </a:solidFill>
              </a:rPr>
              <a:t>31/10/2018</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7" name="Text Placeholder 5"/>
          <p:cNvSpPr>
            <a:spLocks noGrp="1"/>
          </p:cNvSpPr>
          <p:nvPr>
            <p:ph type="body" sz="quarter" idx="17"/>
          </p:nvPr>
        </p:nvSpPr>
        <p:spPr>
          <a:xfrm>
            <a:off x="4803774" y="1803400"/>
            <a:ext cx="3603625" cy="46950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331385886"/>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Chart + text">
    <p:spTree>
      <p:nvGrpSpPr>
        <p:cNvPr id="1" name=""/>
        <p:cNvGrpSpPr/>
        <p:nvPr/>
      </p:nvGrpSpPr>
      <p:grpSpPr>
        <a:xfrm>
          <a:off x="0" y="0"/>
          <a:ext cx="0" cy="0"/>
          <a:chOff x="0" y="0"/>
          <a:chExt cx="0" cy="0"/>
        </a:xfrm>
      </p:grpSpPr>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9" name="Content Placeholder 8"/>
          <p:cNvSpPr>
            <a:spLocks noGrp="1"/>
          </p:cNvSpPr>
          <p:nvPr>
            <p:ph sz="quarter" idx="19" hasCustomPrompt="1"/>
          </p:nvPr>
        </p:nvSpPr>
        <p:spPr>
          <a:xfrm>
            <a:off x="719136" y="1803400"/>
            <a:ext cx="3579813" cy="46426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E40D083-8A43-40C1-95B0-E42976DCE407}" type="datetime1">
              <a:rPr lang="en-GB" smtClean="0">
                <a:solidFill>
                  <a:srgbClr val="00539B"/>
                </a:solidFill>
              </a:rPr>
              <a:t>31/10/2018</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6" name="Text Placeholder 3"/>
          <p:cNvSpPr>
            <a:spLocks noGrp="1"/>
          </p:cNvSpPr>
          <p:nvPr>
            <p:ph type="body" sz="quarter" idx="16"/>
          </p:nvPr>
        </p:nvSpPr>
        <p:spPr>
          <a:xfrm>
            <a:off x="4803774" y="1803400"/>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527300"/>
            <a:ext cx="3603625" cy="3971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315430600"/>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Chart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DE38948-C658-458F-AD2A-22A5D662C3CE}" type="datetime1">
              <a:rPr lang="en-GB" smtClean="0">
                <a:solidFill>
                  <a:srgbClr val="00539B"/>
                </a:solidFill>
              </a:rPr>
              <a:t>31/10/2018</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5" name="Round Same Side Corner Rectangle 14"/>
          <p:cNvSpPr/>
          <p:nvPr userDrawn="1"/>
        </p:nvSpPr>
        <p:spPr>
          <a:xfrm>
            <a:off x="719135" y="1803400"/>
            <a:ext cx="3605215" cy="4642643"/>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6" name="Text Placeholder 3"/>
          <p:cNvSpPr>
            <a:spLocks noGrp="1"/>
          </p:cNvSpPr>
          <p:nvPr>
            <p:ph type="body" sz="quarter" idx="16"/>
          </p:nvPr>
        </p:nvSpPr>
        <p:spPr>
          <a:xfrm>
            <a:off x="4803774" y="1780836"/>
            <a:ext cx="3603625" cy="719137"/>
          </a:xfrm>
        </p:spPr>
        <p:txBody>
          <a:bodyPr/>
          <a:lstStyle>
            <a:lvl1pPr>
              <a:defRPr>
                <a:latin typeface="Franklin Gothic Medium" panose="020B0603020102020204" pitchFamily="34" charset="0"/>
              </a:defRPr>
            </a:lvl1pPr>
          </a:lstStyle>
          <a:p>
            <a:pPr lvl="0"/>
            <a:r>
              <a:rPr lang="en-US" smtClean="0"/>
              <a:t>Click to edit Master text styles</a:t>
            </a:r>
          </a:p>
        </p:txBody>
      </p:sp>
      <p:sp>
        <p:nvSpPr>
          <p:cNvPr id="17" name="Text Placeholder 5"/>
          <p:cNvSpPr>
            <a:spLocks noGrp="1"/>
          </p:cNvSpPr>
          <p:nvPr>
            <p:ph type="body" sz="quarter" idx="17"/>
          </p:nvPr>
        </p:nvSpPr>
        <p:spPr>
          <a:xfrm>
            <a:off x="4803774" y="2499973"/>
            <a:ext cx="3603625" cy="39984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3"/>
          <p:cNvSpPr>
            <a:spLocks noGrp="1"/>
          </p:cNvSpPr>
          <p:nvPr>
            <p:ph type="body" sz="quarter" idx="18"/>
          </p:nvPr>
        </p:nvSpPr>
        <p:spPr>
          <a:xfrm>
            <a:off x="849706" y="1885156"/>
            <a:ext cx="3329348" cy="566737"/>
          </a:xfrm>
        </p:spPr>
        <p:txBody>
          <a:bodyPr/>
          <a:lstStyle>
            <a:lvl1pPr>
              <a:defRPr sz="1800">
                <a:latin typeface="Franklin Gothic Medium" panose="020B0603020102020204" pitchFamily="34" charset="0"/>
              </a:defRPr>
            </a:lvl1pPr>
          </a:lstStyle>
          <a:p>
            <a:pPr lvl="0"/>
            <a:r>
              <a:rPr lang="en-US" smtClean="0"/>
              <a:t>Click to edit Master text styles</a:t>
            </a:r>
          </a:p>
        </p:txBody>
      </p:sp>
      <p:sp>
        <p:nvSpPr>
          <p:cNvPr id="19" name="Content Placeholder 8"/>
          <p:cNvSpPr>
            <a:spLocks noGrp="1"/>
          </p:cNvSpPr>
          <p:nvPr>
            <p:ph sz="quarter" idx="19" hasCustomPrompt="1"/>
          </p:nvPr>
        </p:nvSpPr>
        <p:spPr>
          <a:xfrm>
            <a:off x="719136" y="2527300"/>
            <a:ext cx="3579813" cy="3918743"/>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Tree>
    <p:extLst>
      <p:ext uri="{BB962C8B-B14F-4D97-AF65-F5344CB8AC3E}">
        <p14:creationId xmlns:p14="http://schemas.microsoft.com/office/powerpoint/2010/main" val="728402507"/>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 large chart">
    <p:spTree>
      <p:nvGrpSpPr>
        <p:cNvPr id="1" name=""/>
        <p:cNvGrpSpPr/>
        <p:nvPr/>
      </p:nvGrpSpPr>
      <p:grpSpPr>
        <a:xfrm>
          <a:off x="0" y="0"/>
          <a:ext cx="0" cy="0"/>
          <a:chOff x="0" y="0"/>
          <a:chExt cx="0" cy="0"/>
        </a:xfrm>
      </p:grpSpPr>
      <p:sp>
        <p:nvSpPr>
          <p:cNvPr id="5" name="Round Same Side Corner Rectangle 4"/>
          <p:cNvSpPr/>
          <p:nvPr userDrawn="1"/>
        </p:nvSpPr>
        <p:spPr>
          <a:xfrm>
            <a:off x="3609976" y="1803400"/>
            <a:ext cx="4789488" cy="4657725"/>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3609976" y="1803400"/>
            <a:ext cx="4789488" cy="4657725"/>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A5B3635-1E7C-4510-8D74-F464184C6759}"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719138" y="1803400"/>
            <a:ext cx="2519361" cy="468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513502795"/>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large chart + text">
    <p:spTree>
      <p:nvGrpSpPr>
        <p:cNvPr id="1" name=""/>
        <p:cNvGrpSpPr/>
        <p:nvPr/>
      </p:nvGrpSpPr>
      <p:grpSpPr>
        <a:xfrm>
          <a:off x="0" y="0"/>
          <a:ext cx="0" cy="0"/>
          <a:chOff x="0" y="0"/>
          <a:chExt cx="0" cy="0"/>
        </a:xfrm>
      </p:grpSpPr>
      <p:sp>
        <p:nvSpPr>
          <p:cNvPr id="5" name="Round Same Side Corner Rectangle 4"/>
          <p:cNvSpPr/>
          <p:nvPr userDrawn="1"/>
        </p:nvSpPr>
        <p:spPr>
          <a:xfrm>
            <a:off x="387350" y="1803400"/>
            <a:ext cx="4789488" cy="4668044"/>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9" name="Content Placeholder 8"/>
          <p:cNvSpPr>
            <a:spLocks noGrp="1"/>
          </p:cNvSpPr>
          <p:nvPr>
            <p:ph sz="quarter" idx="17" hasCustomPrompt="1"/>
          </p:nvPr>
        </p:nvSpPr>
        <p:spPr>
          <a:xfrm>
            <a:off x="376238" y="1803400"/>
            <a:ext cx="4789488" cy="4654549"/>
          </a:xfrm>
        </p:spPr>
        <p:txBody>
          <a:bodyPr/>
          <a:lstStyle>
            <a:lvl5pPr marL="0" indent="0">
              <a:defRPr baseline="0">
                <a:latin typeface="Franklin Gothic Book" panose="020B0503020102020204" pitchFamily="34" charset="0"/>
              </a:defRPr>
            </a:lvl5pPr>
          </a:lstStyle>
          <a:p>
            <a:pPr lvl="4"/>
            <a:r>
              <a:rPr lang="en-GB" dirty="0" smtClean="0"/>
              <a:t>Click icon to insert object</a:t>
            </a:r>
            <a:endParaRPr lang="en-GB" dirty="0"/>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658AA5D-4BDE-4348-A43F-4644683CF09C}"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6"/>
          </p:nvPr>
        </p:nvSpPr>
        <p:spPr>
          <a:xfrm>
            <a:off x="5535614" y="1803400"/>
            <a:ext cx="2884486" cy="467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775239912"/>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Chart + chart">
    <p:spTree>
      <p:nvGrpSpPr>
        <p:cNvPr id="1" name=""/>
        <p:cNvGrpSpPr/>
        <p:nvPr/>
      </p:nvGrpSpPr>
      <p:grpSpPr>
        <a:xfrm>
          <a:off x="0" y="0"/>
          <a:ext cx="0" cy="0"/>
          <a:chOff x="0" y="0"/>
          <a:chExt cx="0" cy="0"/>
        </a:xfrm>
      </p:grpSpPr>
      <p:sp>
        <p:nvSpPr>
          <p:cNvPr id="5" name="Round Same Side Corner Rectangle 4"/>
          <p:cNvSpPr/>
          <p:nvPr userDrawn="1"/>
        </p:nvSpPr>
        <p:spPr>
          <a:xfrm>
            <a:off x="720724" y="1803401"/>
            <a:ext cx="3598861" cy="4657724"/>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104" name="Round Same Side Corner Rectangle 103"/>
          <p:cNvSpPr/>
          <p:nvPr userDrawn="1"/>
        </p:nvSpPr>
        <p:spPr>
          <a:xfrm>
            <a:off x="4819650" y="1793900"/>
            <a:ext cx="3605213" cy="4666337"/>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Content Placeholder 3"/>
          <p:cNvSpPr>
            <a:spLocks noGrp="1"/>
          </p:cNvSpPr>
          <p:nvPr>
            <p:ph sz="quarter" idx="10" hasCustomPrompt="1"/>
          </p:nvPr>
        </p:nvSpPr>
        <p:spPr>
          <a:xfrm>
            <a:off x="719138" y="1803401"/>
            <a:ext cx="3600450" cy="4683125"/>
          </a:xfrm>
        </p:spPr>
        <p:txBody>
          <a:bodyPr/>
          <a:lstStyle>
            <a:lvl1pPr>
              <a:defRPr baseline="0"/>
            </a:lvl1pPr>
          </a:lstStyle>
          <a:p>
            <a:pPr lvl="0"/>
            <a:r>
              <a:rPr lang="en-US" dirty="0" smtClean="0"/>
              <a:t>Click icon to insert object</a:t>
            </a:r>
          </a:p>
        </p:txBody>
      </p:sp>
      <p:sp>
        <p:nvSpPr>
          <p:cNvPr id="13" name="Content Placeholder 3"/>
          <p:cNvSpPr>
            <a:spLocks noGrp="1"/>
          </p:cNvSpPr>
          <p:nvPr>
            <p:ph sz="quarter" idx="11" hasCustomPrompt="1"/>
          </p:nvPr>
        </p:nvSpPr>
        <p:spPr>
          <a:xfrm>
            <a:off x="4819650" y="1803401"/>
            <a:ext cx="3600450" cy="4683125"/>
          </a:xfrm>
        </p:spPr>
        <p:txBody>
          <a:bodyPr/>
          <a:lstStyle>
            <a:lvl1pPr>
              <a:defRPr baseline="0"/>
            </a:lvl1pPr>
          </a:lstStyle>
          <a:p>
            <a:pPr lvl="0"/>
            <a:r>
              <a:rPr lang="en-US" dirty="0" smtClean="0"/>
              <a:t>Click icon to insert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867366B-2B38-4DC6-AD0B-189E85EF15FF}" type="datetime1">
              <a:rPr lang="en-GB" smtClean="0">
                <a:solidFill>
                  <a:srgbClr val="00539B"/>
                </a:solidFill>
              </a:rPr>
              <a:t>31/10/2018</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454359574"/>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Chart + chart - with titles">
    <p:spTree>
      <p:nvGrpSpPr>
        <p:cNvPr id="1" name=""/>
        <p:cNvGrpSpPr/>
        <p:nvPr/>
      </p:nvGrpSpPr>
      <p:grpSpPr>
        <a:xfrm>
          <a:off x="0" y="0"/>
          <a:ext cx="0" cy="0"/>
          <a:chOff x="0" y="0"/>
          <a:chExt cx="0" cy="0"/>
        </a:xfrm>
      </p:grpSpPr>
      <p:sp>
        <p:nvSpPr>
          <p:cNvPr id="5" name="Round Same Side Corner Rectangle 4"/>
          <p:cNvSpPr/>
          <p:nvPr userDrawn="1"/>
        </p:nvSpPr>
        <p:spPr>
          <a:xfrm>
            <a:off x="720725" y="2168445"/>
            <a:ext cx="3598861" cy="4292680"/>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5436F11-A46A-45B8-9D7B-5483BA96D86F}" type="datetime1">
              <a:rPr lang="en-GB" smtClean="0">
                <a:solidFill>
                  <a:srgbClr val="00539B"/>
                </a:solidFill>
              </a:rPr>
              <a:t>31/10/2018</a:t>
            </a:fld>
            <a:endParaRPr lang="en-GB" dirty="0">
              <a:solidFill>
                <a:srgbClr val="00539B"/>
              </a:solidFill>
            </a:endParaRPr>
          </a:p>
        </p:txBody>
      </p:sp>
      <p:sp>
        <p:nvSpPr>
          <p:cNvPr id="10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4" name="Round Same Side Corner Rectangle 103"/>
          <p:cNvSpPr/>
          <p:nvPr userDrawn="1"/>
        </p:nvSpPr>
        <p:spPr>
          <a:xfrm>
            <a:off x="4819650" y="2168525"/>
            <a:ext cx="3605213" cy="4291712"/>
          </a:xfrm>
          <a:prstGeom prst="round2SameRect">
            <a:avLst>
              <a:gd name="adj1" fmla="val 277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4" name="Text Placeholder 3"/>
          <p:cNvSpPr>
            <a:spLocks noGrp="1"/>
          </p:cNvSpPr>
          <p:nvPr>
            <p:ph type="body" sz="quarter" idx="20" hasCustomPrompt="1"/>
          </p:nvPr>
        </p:nvSpPr>
        <p:spPr>
          <a:xfrm>
            <a:off x="708025" y="1446213"/>
            <a:ext cx="7716838" cy="723900"/>
          </a:xfrm>
        </p:spPr>
        <p:txBody>
          <a:bodyPr/>
          <a:lstStyle>
            <a:lvl1pPr>
              <a:defRPr/>
            </a:lvl1pPr>
          </a:lstStyle>
          <a:p>
            <a:pPr lvl="0"/>
            <a:r>
              <a:rPr lang="en-US" dirty="0" smtClean="0"/>
              <a:t>Short intro text</a:t>
            </a:r>
          </a:p>
        </p:txBody>
      </p:sp>
      <p:sp>
        <p:nvSpPr>
          <p:cNvPr id="7" name="Text Placeholder 6"/>
          <p:cNvSpPr>
            <a:spLocks noGrp="1"/>
          </p:cNvSpPr>
          <p:nvPr>
            <p:ph type="body" sz="quarter" idx="21" hasCustomPrompt="1"/>
          </p:nvPr>
        </p:nvSpPr>
        <p:spPr>
          <a:xfrm>
            <a:off x="850900" y="2271939"/>
            <a:ext cx="3111500" cy="2444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18" name="Text Placeholder 6"/>
          <p:cNvSpPr>
            <a:spLocks noGrp="1"/>
          </p:cNvSpPr>
          <p:nvPr>
            <p:ph type="body" sz="quarter" idx="22" hasCustomPrompt="1"/>
          </p:nvPr>
        </p:nvSpPr>
        <p:spPr>
          <a:xfrm>
            <a:off x="5073649" y="2246539"/>
            <a:ext cx="3111500" cy="269875"/>
          </a:xfrm>
        </p:spPr>
        <p:txBody>
          <a:bodyPr/>
          <a:lstStyle>
            <a:lvl1pPr>
              <a:defRPr sz="1600" baseline="0">
                <a:latin typeface="Franklin Gothic Medium" panose="020B0603020102020204" pitchFamily="34" charset="0"/>
              </a:defRPr>
            </a:lvl1pPr>
          </a:lstStyle>
          <a:p>
            <a:pPr lvl="0"/>
            <a:r>
              <a:rPr lang="en-US" dirty="0" smtClean="0"/>
              <a:t>Chart title</a:t>
            </a:r>
          </a:p>
        </p:txBody>
      </p:sp>
      <p:sp>
        <p:nvSpPr>
          <p:cNvPr id="9" name="Content Placeholder 8"/>
          <p:cNvSpPr>
            <a:spLocks noGrp="1"/>
          </p:cNvSpPr>
          <p:nvPr>
            <p:ph sz="quarter" idx="23"/>
          </p:nvPr>
        </p:nvSpPr>
        <p:spPr>
          <a:xfrm>
            <a:off x="720725" y="2642488"/>
            <a:ext cx="3603625" cy="3818637"/>
          </a:xfrm>
        </p:spPr>
        <p:txBody>
          <a:bodyPr/>
          <a:lstStyle>
            <a:lvl1pPr>
              <a:defRPr sz="1600"/>
            </a:lvl1pPr>
          </a:lstStyle>
          <a:p>
            <a:pPr lvl="0"/>
            <a:r>
              <a:rPr lang="en-US" smtClean="0"/>
              <a:t>Click to edit Master text styles</a:t>
            </a:r>
          </a:p>
        </p:txBody>
      </p:sp>
      <p:sp>
        <p:nvSpPr>
          <p:cNvPr id="21" name="Content Placeholder 8"/>
          <p:cNvSpPr>
            <a:spLocks noGrp="1"/>
          </p:cNvSpPr>
          <p:nvPr>
            <p:ph sz="quarter" idx="24"/>
          </p:nvPr>
        </p:nvSpPr>
        <p:spPr>
          <a:xfrm>
            <a:off x="4822825" y="2641600"/>
            <a:ext cx="3603625" cy="3818637"/>
          </a:xfrm>
        </p:spPr>
        <p:txBody>
          <a:bodyPr/>
          <a:lstStyle>
            <a:lvl1pPr>
              <a:defRPr sz="1600"/>
            </a:lvl1pPr>
          </a:lstStyle>
          <a:p>
            <a:pPr lvl="0"/>
            <a:r>
              <a:rPr lang="en-US" smtClean="0"/>
              <a:t>Click to edit Master text styles</a:t>
            </a:r>
          </a:p>
        </p:txBody>
      </p:sp>
    </p:spTree>
    <p:extLst>
      <p:ext uri="{BB962C8B-B14F-4D97-AF65-F5344CB8AC3E}">
        <p14:creationId xmlns:p14="http://schemas.microsoft.com/office/powerpoint/2010/main" val="1939447508"/>
      </p:ext>
    </p:extLst>
  </p:cSld>
  <p:clrMapOvr>
    <a:masterClrMapping/>
  </p:clrMapOvr>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_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9F33A592-781C-4249-83BF-044CDDC84B9B}"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60886778"/>
      </p:ext>
    </p:extLst>
  </p:cSld>
  <p:clrMapOvr>
    <a:masterClrMapping/>
  </p:clrMapOvr>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400"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5" name="Content Placeholder 4"/>
          <p:cNvSpPr>
            <a:spLocks noGrp="1"/>
          </p:cNvSpPr>
          <p:nvPr>
            <p:ph sz="quarter" idx="10" hasCustomPrompt="1"/>
          </p:nvPr>
        </p:nvSpPr>
        <p:spPr>
          <a:xfrm>
            <a:off x="376238" y="1803401"/>
            <a:ext cx="8407400" cy="4657723"/>
          </a:xfrm>
        </p:spPr>
        <p:txBody>
          <a:bodyPr/>
          <a:lstStyle>
            <a:lvl1pPr>
              <a:defRPr baseline="0"/>
            </a:lvl1pPr>
          </a:lstStyle>
          <a:p>
            <a:pPr lvl="0"/>
            <a:r>
              <a:rPr lang="en-US" dirty="0" smtClean="0"/>
              <a:t>Click icon to add object</a:t>
            </a: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53B8A0E-FF3E-40A9-9F28-1E6CA836CFC8}"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94299429"/>
      </p:ext>
    </p:extLst>
  </p:cSld>
  <p:clrMapOvr>
    <a:masterClrMapping/>
  </p:clrMapOvr>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Single chart - with title">
    <p:spTree>
      <p:nvGrpSpPr>
        <p:cNvPr id="1" name=""/>
        <p:cNvGrpSpPr/>
        <p:nvPr/>
      </p:nvGrpSpPr>
      <p:grpSpPr>
        <a:xfrm>
          <a:off x="0" y="0"/>
          <a:ext cx="0" cy="0"/>
          <a:chOff x="0" y="0"/>
          <a:chExt cx="0" cy="0"/>
        </a:xfrm>
      </p:grpSpPr>
      <p:sp>
        <p:nvSpPr>
          <p:cNvPr id="4" name="Round Same Side Corner Rectangle 3"/>
          <p:cNvSpPr/>
          <p:nvPr userDrawn="1"/>
        </p:nvSpPr>
        <p:spPr>
          <a:xfrm>
            <a:off x="376238" y="1803401"/>
            <a:ext cx="8407399" cy="4657724"/>
          </a:xfrm>
          <a:prstGeom prst="round2SameRect">
            <a:avLst>
              <a:gd name="adj1" fmla="val 2789"/>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66258FC-A872-490A-83F2-AA89D6A9626B}"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5" name="Content Placeholder 4"/>
          <p:cNvSpPr>
            <a:spLocks noGrp="1"/>
          </p:cNvSpPr>
          <p:nvPr>
            <p:ph sz="quarter" idx="17" hasCustomPrompt="1"/>
          </p:nvPr>
        </p:nvSpPr>
        <p:spPr>
          <a:xfrm>
            <a:off x="376238" y="2472531"/>
            <a:ext cx="8407400" cy="4013994"/>
          </a:xfrm>
        </p:spPr>
        <p:txBody>
          <a:bodyPr/>
          <a:lstStyle>
            <a:lvl1pPr>
              <a:defRPr baseline="0"/>
            </a:lvl1pPr>
          </a:lstStyle>
          <a:p>
            <a:pPr lvl="0"/>
            <a:r>
              <a:rPr lang="en-US" dirty="0" smtClean="0"/>
              <a:t>Click icon to add object</a:t>
            </a:r>
          </a:p>
        </p:txBody>
      </p:sp>
      <p:sp>
        <p:nvSpPr>
          <p:cNvPr id="7" name="Text Placeholder 6"/>
          <p:cNvSpPr>
            <a:spLocks noGrp="1"/>
          </p:cNvSpPr>
          <p:nvPr>
            <p:ph type="body" sz="quarter" idx="18" hasCustomPrompt="1"/>
          </p:nvPr>
        </p:nvSpPr>
        <p:spPr>
          <a:xfrm>
            <a:off x="720725" y="1864518"/>
            <a:ext cx="7704138" cy="608013"/>
          </a:xfrm>
        </p:spPr>
        <p:txBody>
          <a:bodyPr/>
          <a:lstStyle>
            <a:lvl1pPr>
              <a:defRPr sz="1800">
                <a:latin typeface="Franklin Gothic Medium" panose="020B0603020102020204" pitchFamily="34" charset="0"/>
              </a:defRPr>
            </a:lvl1pPr>
          </a:lstStyle>
          <a:p>
            <a:pPr lvl="0"/>
            <a:r>
              <a:rPr lang="en-US" dirty="0" smtClean="0"/>
              <a:t>Chart title</a:t>
            </a:r>
          </a:p>
        </p:txBody>
      </p:sp>
    </p:spTree>
    <p:extLst>
      <p:ext uri="{BB962C8B-B14F-4D97-AF65-F5344CB8AC3E}">
        <p14:creationId xmlns:p14="http://schemas.microsoft.com/office/powerpoint/2010/main" val="1074761627"/>
      </p:ext>
    </p:extLst>
  </p:cSld>
  <p:clrMapOvr>
    <a:masterClrMapping/>
  </p:clrMapOvr>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4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3D024C-988D-44A7-86A9-716302F86821}"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complex text</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79826292"/>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ound Same Side Corner Rectangle 5"/>
          <p:cNvSpPr/>
          <p:nvPr userDrawn="1"/>
        </p:nvSpPr>
        <p:spPr>
          <a:xfrm>
            <a:off x="4319585" y="1803400"/>
            <a:ext cx="4319983" cy="4676599"/>
          </a:xfrm>
          <a:prstGeom prst="round2SameRect">
            <a:avLst>
              <a:gd name="adj1" fmla="val 339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6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6478586" y="4833942"/>
            <a:ext cx="1800982" cy="1286058"/>
          </a:xfrm>
          <a:prstGeom prst="roundRect">
            <a:avLst>
              <a:gd name="adj" fmla="val 10702"/>
            </a:avLst>
          </a:prstGeom>
        </p:spPr>
        <p:txBody>
          <a:bodyPr/>
          <a:lstStyle/>
          <a:p>
            <a:pPr lvl="0"/>
            <a:r>
              <a:rPr lang="en-US" noProof="0" dirty="0" smtClean="0"/>
              <a:t>Click icon to add picture</a:t>
            </a:r>
            <a:endParaRPr lang="en-GB" noProof="0" dirty="0"/>
          </a:p>
        </p:txBody>
      </p:sp>
      <p:pic>
        <p:nvPicPr>
          <p:cNvPr id="7" name="Picture 6" descr="inverted commas closed.png"/>
          <p:cNvPicPr>
            <a:picLocks noChangeAspect="1"/>
          </p:cNvPicPr>
          <p:nvPr userDrawn="1"/>
        </p:nvPicPr>
        <p:blipFill rotWithShape="1">
          <a:blip r:embed="rId3" cstate="email">
            <a:lum bright="70000" contrast="-70000"/>
            <a:extLst>
              <a:ext uri="{28A0092B-C50C-407E-A947-70E740481C1C}">
                <a14:useLocalDpi xmlns:a14="http://schemas.microsoft.com/office/drawing/2010/main" val="0"/>
              </a:ext>
            </a:extLst>
          </a:blip>
          <a:srcRect l="26489" t="54153" r="29554" b="26824"/>
          <a:stretch/>
        </p:blipFill>
        <p:spPr>
          <a:xfrm>
            <a:off x="7517819" y="3312408"/>
            <a:ext cx="762020" cy="542668"/>
          </a:xfrm>
          <a:prstGeom prst="rect">
            <a:avLst/>
          </a:prstGeom>
        </p:spPr>
      </p:pic>
      <p:pic>
        <p:nvPicPr>
          <p:cNvPr id="8" name="Picture 7" descr="inverted commas open.png"/>
          <p:cNvPicPr>
            <a:picLocks noChangeAspect="1"/>
          </p:cNvPicPr>
          <p:nvPr userDrawn="1"/>
        </p:nvPicPr>
        <p:blipFill rotWithShape="1">
          <a:blip r:embed="rId4" cstate="email">
            <a:lum bright="70000" contrast="-70000"/>
            <a:extLst>
              <a:ext uri="{28A0092B-C50C-407E-A947-70E740481C1C}">
                <a14:useLocalDpi xmlns:a14="http://schemas.microsoft.com/office/drawing/2010/main" val="0"/>
              </a:ext>
            </a:extLst>
          </a:blip>
          <a:srcRect l="29337" t="27276" r="30702" b="54153"/>
          <a:stretch/>
        </p:blipFill>
        <p:spPr>
          <a:xfrm>
            <a:off x="4678162" y="2141311"/>
            <a:ext cx="692748" cy="531132"/>
          </a:xfrm>
          <a:prstGeom prst="rect">
            <a:avLst/>
          </a:prstGeom>
        </p:spPr>
      </p:pic>
      <p:sp>
        <p:nvSpPr>
          <p:cNvPr id="13" name="Text Placeholder 6"/>
          <p:cNvSpPr>
            <a:spLocks noGrp="1"/>
          </p:cNvSpPr>
          <p:nvPr>
            <p:ph type="body" sz="quarter" idx="15"/>
          </p:nvPr>
        </p:nvSpPr>
        <p:spPr>
          <a:xfrm>
            <a:off x="5038723" y="2313668"/>
            <a:ext cx="2881313" cy="1449578"/>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2" name="Text Placeholder 6"/>
          <p:cNvSpPr>
            <a:spLocks noGrp="1"/>
          </p:cNvSpPr>
          <p:nvPr>
            <p:ph type="body" sz="quarter" idx="14"/>
          </p:nvPr>
        </p:nvSpPr>
        <p:spPr>
          <a:xfrm>
            <a:off x="717550" y="1803400"/>
            <a:ext cx="3240085" cy="4316599"/>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596F0D-2AA6-4821-AC1A-F772254F82F6}"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969943323"/>
      </p:ext>
    </p:extLst>
  </p:cSld>
  <p:clrMapOvr>
    <a:masterClrMapping/>
  </p:clrMapOvr>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6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0" y="1803400"/>
            <a:ext cx="3606800"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4BA291B0-AB9A-432B-AD3E-9A94C146F979}"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5" name="Text Placeholder 6"/>
          <p:cNvSpPr>
            <a:spLocks noGrp="1"/>
          </p:cNvSpPr>
          <p:nvPr>
            <p:ph type="body" sz="quarter" idx="17"/>
          </p:nvPr>
        </p:nvSpPr>
        <p:spPr>
          <a:xfrm>
            <a:off x="4819650" y="1803400"/>
            <a:ext cx="3602036" cy="4316600"/>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cxnSp>
        <p:nvCxnSpPr>
          <p:cNvPr id="104" name="Straight Connector 103"/>
          <p:cNvCxnSpPr/>
          <p:nvPr userDrawn="1"/>
        </p:nvCxnSpPr>
        <p:spPr>
          <a:xfrm>
            <a:off x="4551813" y="1761671"/>
            <a:ext cx="0" cy="4316600"/>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743209"/>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5_text + char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3"/>
          </p:nvPr>
        </p:nvSpPr>
        <p:spPr>
          <a:xfrm>
            <a:off x="717551" y="2879725"/>
            <a:ext cx="3240086"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F987EC4-B5CE-4EE8-BDE6-9E3DECF6EA2F}"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p:cNvSpPr>
            <a:spLocks noGrp="1"/>
          </p:cNvSpPr>
          <p:nvPr>
            <p:ph type="body" sz="quarter" idx="16"/>
          </p:nvPr>
        </p:nvSpPr>
        <p:spPr>
          <a:xfrm>
            <a:off x="720725" y="2340519"/>
            <a:ext cx="3236517"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105" name="Text Placeholder 6"/>
          <p:cNvSpPr>
            <a:spLocks noGrp="1"/>
          </p:cNvSpPr>
          <p:nvPr>
            <p:ph type="body" sz="quarter" idx="17"/>
          </p:nvPr>
        </p:nvSpPr>
        <p:spPr>
          <a:xfrm>
            <a:off x="4678361" y="2879725"/>
            <a:ext cx="3241675" cy="3060273"/>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6" name="Text Placeholder 6"/>
          <p:cNvSpPr>
            <a:spLocks noGrp="1"/>
          </p:cNvSpPr>
          <p:nvPr>
            <p:ph type="body" sz="quarter" idx="18"/>
          </p:nvPr>
        </p:nvSpPr>
        <p:spPr>
          <a:xfrm>
            <a:off x="4681536" y="2340519"/>
            <a:ext cx="3238103" cy="360862"/>
          </a:xfrm>
          <a:prstGeom prst="rect">
            <a:avLst/>
          </a:prstGeom>
        </p:spPr>
        <p:txBody>
          <a:bodyPr>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rgbClr val="00539B"/>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cxnSp>
        <p:nvCxnSpPr>
          <p:cNvPr id="104" name="Straight Connector 103"/>
          <p:cNvCxnSpPr/>
          <p:nvPr userDrawn="1"/>
        </p:nvCxnSpPr>
        <p:spPr>
          <a:xfrm>
            <a:off x="4319585" y="2160588"/>
            <a:ext cx="0" cy="3959412"/>
          </a:xfrm>
          <a:prstGeom prst="line">
            <a:avLst/>
          </a:prstGeom>
          <a:ln w="6350">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1657628"/>
      </p:ext>
    </p:extLst>
  </p:cSld>
  <p:clrMapOvr>
    <a:masterClrMapping/>
  </p:clrMapOvr>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54EF43-D719-4D81-BF8C-C0D9833A927D}"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a:t>
            </a:r>
            <a:br>
              <a:rPr lang="en-US" sz="7000" dirty="0" smtClean="0">
                <a:solidFill>
                  <a:srgbClr val="FFFFFF"/>
                </a:solidFill>
                <a:latin typeface="Franklin Gothic Book"/>
              </a:rPr>
            </a:br>
            <a:r>
              <a:rPr lang="en-US" sz="7000" dirty="0" smtClean="0">
                <a:solidFill>
                  <a:srgbClr val="FFFFFF"/>
                </a:solidFill>
                <a:latin typeface="Franklin Gothic Book"/>
              </a:rPr>
              <a:t>images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0954544"/>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160587"/>
            <a:ext cx="7717349" cy="4310063"/>
          </a:xfrm>
          <a:prstGeom prst="round2SameRect">
            <a:avLst>
              <a:gd name="adj1" fmla="val 6208"/>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D7CFCDB-3CE5-42FC-AD5A-3052FEF33889}" type="datetime1">
              <a:rPr lang="en-GB" smtClean="0">
                <a:solidFill>
                  <a:srgbClr val="00539B"/>
                </a:solidFill>
              </a:rPr>
              <a:t>31/10/2018</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5348638"/>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ig image with titl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2879725"/>
            <a:ext cx="7717349" cy="3590925"/>
          </a:xfrm>
          <a:prstGeom prst="round2SameRect">
            <a:avLst>
              <a:gd name="adj1" fmla="val 6739"/>
              <a:gd name="adj2" fmla="val 0"/>
            </a:avLst>
          </a:prstGeom>
        </p:spPr>
        <p:txBody>
          <a:bodyPr/>
          <a:lstStyle/>
          <a:p>
            <a:pPr lvl="0"/>
            <a:r>
              <a:rPr lang="en-US" noProof="0" dirty="0" smtClean="0"/>
              <a:t>Click icon to add picture</a:t>
            </a:r>
            <a:endParaRPr lang="en-GB" noProof="0" dirty="0"/>
          </a:p>
        </p:txBody>
      </p:sp>
      <p:sp>
        <p:nvSpPr>
          <p:cNvPr id="98"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F3DB758-F9AE-4758-BF90-D512C9323EED}" type="datetime1">
              <a:rPr lang="en-GB" smtClean="0">
                <a:solidFill>
                  <a:srgbClr val="00539B"/>
                </a:solidFill>
              </a:rPr>
              <a:t>31/10/2018</a:t>
            </a:fld>
            <a:endParaRPr lang="en-GB" dirty="0">
              <a:solidFill>
                <a:srgbClr val="00539B"/>
              </a:solidFill>
            </a:endParaRPr>
          </a:p>
        </p:txBody>
      </p:sp>
      <p:sp>
        <p:nvSpPr>
          <p:cNvPr id="99"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hasCustomPrompt="1"/>
          </p:nvPr>
        </p:nvSpPr>
        <p:spPr>
          <a:xfrm>
            <a:off x="708025" y="2168525"/>
            <a:ext cx="7716838" cy="358775"/>
          </a:xfrm>
        </p:spPr>
        <p:txBody>
          <a:bodyPr/>
          <a:lstStyle>
            <a:lvl1pPr>
              <a:defRPr baseline="0">
                <a:latin typeface="Franklin Gothic Medium" panose="020B0603020102020204" pitchFamily="34" charset="0"/>
              </a:defRPr>
            </a:lvl1pPr>
          </a:lstStyle>
          <a:p>
            <a:pPr lvl="0"/>
            <a:r>
              <a:rPr lang="en-US" dirty="0" smtClean="0"/>
              <a:t>Image title</a:t>
            </a:r>
          </a:p>
        </p:txBody>
      </p:sp>
    </p:spTree>
    <p:extLst>
      <p:ext uri="{BB962C8B-B14F-4D97-AF65-F5344CB8AC3E}">
        <p14:creationId xmlns:p14="http://schemas.microsoft.com/office/powerpoint/2010/main" val="2916026640"/>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1A22F6F-4142-4337-8404-D59335EB91E7}"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8525"/>
            <a:ext cx="3603625"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9"/>
          <p:cNvSpPr>
            <a:spLocks noGrp="1"/>
          </p:cNvSpPr>
          <p:nvPr>
            <p:ph sz="quarter" idx="16"/>
          </p:nvPr>
        </p:nvSpPr>
        <p:spPr>
          <a:xfrm>
            <a:off x="4819650" y="2168525"/>
            <a:ext cx="3605213" cy="4302125"/>
          </a:xfrm>
          <a:prstGeom prst="round2SameRect">
            <a:avLst>
              <a:gd name="adj1" fmla="val 7860"/>
              <a:gd name="adj2" fmla="val 0"/>
            </a:avLst>
          </a:prstGeom>
        </p:spPr>
        <p:txBody>
          <a:bodyPr/>
          <a:lstStyle/>
          <a:p>
            <a:pPr lvl="0"/>
            <a:r>
              <a:rPr lang="en-US" smtClean="0"/>
              <a:t>Click to edit Master text styles</a:t>
            </a:r>
          </a:p>
        </p:txBody>
      </p:sp>
    </p:spTree>
    <p:extLst>
      <p:ext uri="{BB962C8B-B14F-4D97-AF65-F5344CB8AC3E}">
        <p14:creationId xmlns:p14="http://schemas.microsoft.com/office/powerpoint/2010/main" val="844318392"/>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6262688" y="2160587"/>
            <a:ext cx="2162175" cy="3963988"/>
          </a:xfrm>
          <a:prstGeom prst="roundRect">
            <a:avLst>
              <a:gd name="adj" fmla="val 10702"/>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8D1F5078-11D3-4616-B074-142F0E69C967}"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19138" y="2168525"/>
            <a:ext cx="5181600" cy="431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061288590"/>
      </p:ext>
    </p:extLst>
  </p:cSld>
  <p:clrMapOvr>
    <a:masterClrMapping/>
  </p:clrMapOvr>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0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4819651" y="2160587"/>
            <a:ext cx="3605212" cy="4310064"/>
          </a:xfrm>
          <a:prstGeom prst="round2SameRect">
            <a:avLst>
              <a:gd name="adj1" fmla="val 5389"/>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9FBA544-CE45-494F-94CF-073CF73085A7}"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4" name="Text Placeholder 3"/>
          <p:cNvSpPr>
            <a:spLocks noGrp="1"/>
          </p:cNvSpPr>
          <p:nvPr>
            <p:ph type="body" sz="quarter" idx="15"/>
          </p:nvPr>
        </p:nvSpPr>
        <p:spPr>
          <a:xfrm>
            <a:off x="720725" y="2160588"/>
            <a:ext cx="3603625" cy="366712"/>
          </a:xfrm>
        </p:spPr>
        <p:txBody>
          <a:bodyPr>
            <a:normAutofit/>
          </a:bodyPr>
          <a:lstStyle>
            <a:lvl1pPr>
              <a:defRPr sz="1800">
                <a:latin typeface="Franklin Gothic Medium" panose="020B0603020102020204" pitchFamily="34" charset="0"/>
              </a:defRPr>
            </a:lvl1pPr>
          </a:lstStyle>
          <a:p>
            <a:pPr lvl="0"/>
            <a:r>
              <a:rPr lang="en-US" smtClean="0"/>
              <a:t>Click to edit Master text styles</a:t>
            </a:r>
          </a:p>
        </p:txBody>
      </p:sp>
      <p:sp>
        <p:nvSpPr>
          <p:cNvPr id="6" name="Text Placeholder 5"/>
          <p:cNvSpPr>
            <a:spLocks noGrp="1"/>
          </p:cNvSpPr>
          <p:nvPr>
            <p:ph type="body" sz="quarter" idx="16"/>
          </p:nvPr>
        </p:nvSpPr>
        <p:spPr>
          <a:xfrm>
            <a:off x="719138" y="2886075"/>
            <a:ext cx="3605212" cy="3584575"/>
          </a:xfrm>
        </p:spPr>
        <p:txBody>
          <a:bodyPr>
            <a:normAutofit/>
          </a:bodyPr>
          <a:lstStyle>
            <a:lvl1pPr>
              <a:defRPr sz="1800"/>
            </a:lvl1pPr>
            <a:lvl2pPr>
              <a:defRPr sz="1800"/>
            </a:lvl2pPr>
            <a:lvl3pPr>
              <a:defRPr sz="1800"/>
            </a:lvl3pPr>
            <a:lvl4pPr>
              <a:defRPr sz="18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679405019"/>
      </p:ext>
    </p:extLst>
  </p:cSld>
  <p:clrMapOvr>
    <a:masterClrMapping/>
  </p:clrMapOvr>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160587"/>
            <a:ext cx="3570681" cy="377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863975" cy="4310063"/>
          </a:xfrm>
          <a:prstGeom prst="round2SameRect">
            <a:avLst>
              <a:gd name="adj1" fmla="val 1674"/>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52935B8E-61AD-4C99-A3C5-97F7F52CED49}"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604960696"/>
      </p:ext>
    </p:extLst>
  </p:cSld>
  <p:clrMapOvr>
    <a:masterClrMapping/>
  </p:clrMapOvr>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Image + tex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7" name="Text Placeholder 6"/>
          <p:cNvSpPr>
            <a:spLocks noGrp="1"/>
          </p:cNvSpPr>
          <p:nvPr>
            <p:ph type="body" sz="quarter" idx="13"/>
          </p:nvPr>
        </p:nvSpPr>
        <p:spPr>
          <a:xfrm>
            <a:off x="5068887" y="2879725"/>
            <a:ext cx="3570681" cy="3060274"/>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7549" y="2160587"/>
            <a:ext cx="3960812" cy="4310063"/>
          </a:xfrm>
          <a:prstGeom prst="round2SameRect">
            <a:avLst>
              <a:gd name="adj1" fmla="val 6315"/>
              <a:gd name="adj2" fmla="val 0"/>
            </a:avLst>
          </a:prstGeom>
        </p:spPr>
        <p:txBody>
          <a:bodyPr/>
          <a:lstStyle/>
          <a:p>
            <a:pPr lvl="0"/>
            <a:r>
              <a:rPr lang="en-US" noProof="0" dirty="0" smtClean="0"/>
              <a:t>Click icon to add picture</a:t>
            </a:r>
            <a:endParaRPr lang="en-GB" noProof="0" dirty="0"/>
          </a:p>
        </p:txBody>
      </p:sp>
      <p:sp>
        <p:nvSpPr>
          <p:cNvPr id="100"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9BB9A2A-FCB5-48C8-9D2C-B0985FE72417}" type="datetime1">
              <a:rPr lang="en-GB" smtClean="0">
                <a:solidFill>
                  <a:srgbClr val="00539B"/>
                </a:solidFill>
              </a:rPr>
              <a:t>31/10/2018</a:t>
            </a:fld>
            <a:endParaRPr lang="en-GB" dirty="0">
              <a:solidFill>
                <a:srgbClr val="00539B"/>
              </a:solidFill>
            </a:endParaRPr>
          </a:p>
        </p:txBody>
      </p:sp>
      <p:sp>
        <p:nvSpPr>
          <p:cNvPr id="101"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2" name="Text Placeholder 6" descr="First level - paragraph text&#10;Second level - bullet 1&#10;Third level - bullet 2&#10;&#10;No more than 100 words per slide" title="Main text copy"/>
          <p:cNvSpPr>
            <a:spLocks noGrp="1"/>
          </p:cNvSpPr>
          <p:nvPr>
            <p:ph type="body" sz="quarter" idx="15"/>
          </p:nvPr>
        </p:nvSpPr>
        <p:spPr>
          <a:xfrm>
            <a:off x="5068887" y="2160588"/>
            <a:ext cx="3570681" cy="36036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Tree>
    <p:extLst>
      <p:ext uri="{BB962C8B-B14F-4D97-AF65-F5344CB8AC3E}">
        <p14:creationId xmlns:p14="http://schemas.microsoft.com/office/powerpoint/2010/main" val="3059893263"/>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8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4" y="3600451"/>
            <a:ext cx="7932054"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918844"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1362080-A876-4C1A-8827-EFD3286D254B}"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034556597"/>
      </p:ext>
    </p:extLst>
  </p:cSld>
  <p:clrMapOvr>
    <a:masterClrMapping/>
  </p:clrMapOvr>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1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07515" y="3600451"/>
            <a:ext cx="3612072"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
        <p:nvSpPr>
          <p:cNvPr id="98"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7558843" cy="107950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360000" marR="0" indent="0" algn="l" defTabSz="914400" rtl="0" eaLnBrk="0" fontAlgn="base" latinLnBrk="0" hangingPunct="0">
              <a:lnSpc>
                <a:spcPct val="100000"/>
              </a:lnSpc>
              <a:spcBef>
                <a:spcPts val="0"/>
              </a:spcBef>
              <a:spcAft>
                <a:spcPts val="600"/>
              </a:spcAft>
              <a:buClrTx/>
              <a:buSzTx/>
              <a:buFont typeface="Arial"/>
              <a:buNone/>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BB2896E5-6AD5-424C-BA22-C9E314921E86}"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2"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4678361" y="3600450"/>
            <a:ext cx="3601206" cy="2870200"/>
          </a:xfrm>
          <a:prstGeom prst="round2SameRect">
            <a:avLst>
              <a:gd name="adj1" fmla="val 1788"/>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695213218"/>
      </p:ext>
    </p:extLst>
  </p:cSld>
  <p:clrMapOvr>
    <a:masterClrMapping/>
  </p:clrMapOvr>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3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1" y="2160587"/>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118223" y="2180103"/>
            <a:ext cx="2159000" cy="3779411"/>
          </a:xfrm>
          <a:prstGeom prst="roundRect">
            <a:avLst>
              <a:gd name="adj" fmla="val 5286"/>
            </a:avLst>
          </a:prstGeom>
        </p:spPr>
        <p:txBody>
          <a:body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1BF9FB82-BB80-4283-BECB-6ECBDDA53383}" type="datetime1">
              <a:rPr lang="en-GB" smtClean="0">
                <a:solidFill>
                  <a:srgbClr val="00539B"/>
                </a:solidFill>
              </a:rPr>
              <a:t>31/10/2018</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790953484"/>
      </p:ext>
    </p:extLst>
  </p:cSld>
  <p:clrMapOvr>
    <a:masterClrMapping/>
  </p:clrMapOvr>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7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251777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3598860" y="2160588"/>
            <a:ext cx="5043235" cy="1800226"/>
          </a:xfrm>
          <a:prstGeom prst="roundRect">
            <a:avLst>
              <a:gd name="adj" fmla="val 5286"/>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3598860" y="4319588"/>
            <a:ext cx="5040708" cy="1639926"/>
          </a:xfrm>
          <a:prstGeom prst="roundRect">
            <a:avLst>
              <a:gd name="adj" fmla="val 5286"/>
            </a:avLst>
          </a:prstGeom>
        </p:spPr>
        <p:txBody>
          <a:bodyPr/>
          <a:lstStyle/>
          <a:p>
            <a:pPr lvl="0"/>
            <a:r>
              <a:rPr lang="en-US" noProof="0" dirty="0" smtClean="0"/>
              <a:t>Click icon to add picture</a:t>
            </a:r>
            <a:endParaRPr lang="en-GB" noProof="0" dirty="0"/>
          </a:p>
        </p:txBody>
      </p:sp>
      <p:sp>
        <p:nvSpPr>
          <p:cNvPr id="101"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A0A8EB5-7F3C-4C4E-8BE5-EFAFFB17932F}" type="datetime1">
              <a:rPr lang="en-GB" smtClean="0">
                <a:solidFill>
                  <a:srgbClr val="00539B"/>
                </a:solidFill>
              </a:rPr>
              <a:t>31/10/2018</a:t>
            </a:fld>
            <a:endParaRPr lang="en-GB" dirty="0">
              <a:solidFill>
                <a:srgbClr val="00539B"/>
              </a:solidFill>
            </a:endParaRPr>
          </a:p>
        </p:txBody>
      </p:sp>
      <p:sp>
        <p:nvSpPr>
          <p:cNvPr id="102"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5"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6878802"/>
      </p:ext>
    </p:extLst>
  </p:cSld>
  <p:clrMapOvr>
    <a:masterClrMapping/>
  </p:clrMapOvr>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Text Placeholder 6" descr="First level - paragraph text&#10;Second level - bullet 1&#10;Third level - bullet 2&#10;&#10;No more than 100 words per slide" title="Main text copy"/>
          <p:cNvSpPr>
            <a:spLocks noGrp="1"/>
          </p:cNvSpPr>
          <p:nvPr>
            <p:ph type="body" sz="quarter" idx="13"/>
          </p:nvPr>
        </p:nvSpPr>
        <p:spPr>
          <a:xfrm>
            <a:off x="720724" y="2160587"/>
            <a:ext cx="3957635" cy="3779411"/>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5038723" y="2160587"/>
            <a:ext cx="1800000" cy="1800226"/>
          </a:xfrm>
          <a:prstGeom prst="roundRect">
            <a:avLst>
              <a:gd name="adj" fmla="val 1665"/>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020035" y="2160588"/>
            <a:ext cx="1619275" cy="1089346"/>
          </a:xfrm>
          <a:prstGeom prst="roundRect">
            <a:avLst>
              <a:gd name="adj" fmla="val 5742"/>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5038724" y="4140313"/>
            <a:ext cx="1440000" cy="1800000"/>
          </a:xfrm>
          <a:prstGeom prst="roundRect">
            <a:avLst>
              <a:gd name="adj" fmla="val 446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310" y="3419950"/>
            <a:ext cx="1440000" cy="1260000"/>
          </a:xfrm>
          <a:prstGeom prst="roundRect">
            <a:avLst>
              <a:gd name="adj" fmla="val 5336"/>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663765" y="4863353"/>
            <a:ext cx="1975545" cy="1068054"/>
          </a:xfrm>
          <a:prstGeom prst="roundRect">
            <a:avLst>
              <a:gd name="adj" fmla="val 5591"/>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0FA4C15-4860-4288-BDF0-8C78FCDE8748}" type="datetime1">
              <a:rPr lang="en-GB" smtClean="0">
                <a:solidFill>
                  <a:srgbClr val="00539B"/>
                </a:solidFill>
              </a:rPr>
              <a:t>31/10/2018</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000760273"/>
      </p:ext>
    </p:extLst>
  </p:cSld>
  <p:clrMapOvr>
    <a:masterClrMapping/>
  </p:clrMapOvr>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2160587"/>
            <a:ext cx="2881087" cy="1800226"/>
          </a:xfrm>
          <a:prstGeom prst="roundRect">
            <a:avLst>
              <a:gd name="adj" fmla="val 5400"/>
            </a:avLst>
          </a:prstGeom>
        </p:spPr>
        <p:txBody>
          <a:bodyPr/>
          <a:lstStyle/>
          <a:p>
            <a:pPr lvl="0"/>
            <a:r>
              <a:rPr lang="en-US" noProof="0" dirty="0" smtClean="0"/>
              <a:t>Click icon to add picture</a:t>
            </a:r>
            <a:endParaRPr lang="en-GB" noProof="0" dirty="0"/>
          </a:p>
        </p:txBody>
      </p:sp>
      <p:sp>
        <p:nvSpPr>
          <p:cNvPr id="10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3956773" y="2160587"/>
            <a:ext cx="2521812" cy="1808483"/>
          </a:xfrm>
          <a:prstGeom prst="roundRect">
            <a:avLst>
              <a:gd name="adj" fmla="val 4197"/>
            </a:avLst>
          </a:prstGeom>
        </p:spPr>
        <p:txBody>
          <a:bodyPr/>
          <a:lstStyle/>
          <a:p>
            <a:pPr lvl="0"/>
            <a:r>
              <a:rPr lang="en-US" noProof="0" dirty="0" smtClean="0"/>
              <a:t>Click icon to add picture</a:t>
            </a:r>
            <a:endParaRPr lang="en-GB" noProof="0" dirty="0"/>
          </a:p>
        </p:txBody>
      </p:sp>
      <p:sp>
        <p:nvSpPr>
          <p:cNvPr id="10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8136" y="4319588"/>
            <a:ext cx="3600588" cy="1800411"/>
          </a:xfrm>
          <a:prstGeom prst="roundRect">
            <a:avLst>
              <a:gd name="adj" fmla="val 4986"/>
            </a:avLst>
          </a:prstGeom>
        </p:spPr>
        <p:txBody>
          <a:bodyPr/>
          <a:lstStyle/>
          <a:p>
            <a:pPr lvl="0"/>
            <a:r>
              <a:rPr lang="en-US" noProof="0" dirty="0" smtClean="0"/>
              <a:t>Click icon to add picture</a:t>
            </a:r>
            <a:endParaRPr lang="en-GB" noProof="0" dirty="0"/>
          </a:p>
        </p:txBody>
      </p:sp>
      <p:sp>
        <p:nvSpPr>
          <p:cNvPr id="10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20725" y="4319588"/>
            <a:ext cx="1797048" cy="1800412"/>
          </a:xfrm>
          <a:prstGeom prst="roundRect">
            <a:avLst>
              <a:gd name="adj" fmla="val 6218"/>
            </a:avLst>
          </a:prstGeom>
        </p:spPr>
        <p:txBody>
          <a:bodyPr/>
          <a:lstStyle/>
          <a:p>
            <a:pPr lvl="0"/>
            <a:r>
              <a:rPr lang="en-US" noProof="0" dirty="0" smtClean="0"/>
              <a:t>Click icon to add picture</a:t>
            </a:r>
            <a:endParaRPr lang="en-GB" noProof="0" dirty="0"/>
          </a:p>
        </p:txBody>
      </p:sp>
      <p:sp>
        <p:nvSpPr>
          <p:cNvPr id="10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6838948" y="2160588"/>
            <a:ext cx="1800620" cy="3959411"/>
          </a:xfrm>
          <a:prstGeom prst="roundRect">
            <a:avLst>
              <a:gd name="adj" fmla="val 3743"/>
            </a:avLst>
          </a:prstGeom>
        </p:spPr>
        <p:txBody>
          <a:bodyPr/>
          <a:lstStyle/>
          <a:p>
            <a:pPr lvl="0"/>
            <a:r>
              <a:rPr lang="en-US" noProof="0" dirty="0" smtClean="0"/>
              <a:t>Click icon to add picture</a:t>
            </a:r>
            <a:endParaRPr lang="en-GB" noProof="0" dirty="0"/>
          </a:p>
        </p:txBody>
      </p:sp>
      <p:sp>
        <p:nvSpPr>
          <p:cNvPr id="103"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286CD2B-8DF1-4A4A-99F8-33B198FB5CF0}" type="datetime1">
              <a:rPr lang="en-GB" smtClean="0">
                <a:solidFill>
                  <a:srgbClr val="00539B"/>
                </a:solidFill>
              </a:rPr>
              <a:t>31/10/2018</a:t>
            </a:fld>
            <a:endParaRPr lang="en-GB" dirty="0">
              <a:solidFill>
                <a:srgbClr val="00539B"/>
              </a:solidFill>
            </a:endParaRPr>
          </a:p>
        </p:txBody>
      </p:sp>
      <p:sp>
        <p:nvSpPr>
          <p:cNvPr id="10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189300957"/>
      </p:ext>
    </p:extLst>
  </p:cSld>
  <p:clrMapOvr>
    <a:masterClrMapping/>
  </p:clrMapOvr>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6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863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777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879724"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878135"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5036738" y="215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5038723" y="4319588"/>
            <a:ext cx="1800000" cy="1800000"/>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CFAA35CA-5D62-491A-8EB8-4C7F26DA318C}" type="datetime1">
              <a:rPr lang="en-GB" smtClean="0">
                <a:solidFill>
                  <a:srgbClr val="00539B"/>
                </a:solidFill>
              </a:rPr>
              <a:t>31/10/2018</a:t>
            </a:fld>
            <a:endParaRPr lang="en-GB" dirty="0">
              <a:solidFill>
                <a:srgbClr val="00539B"/>
              </a:solidFill>
            </a:endParaRPr>
          </a:p>
        </p:txBody>
      </p:sp>
      <p:sp>
        <p:nvSpPr>
          <p:cNvPr id="104"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856791185"/>
      </p:ext>
    </p:extLst>
  </p:cSld>
  <p:clrMapOvr>
    <a:masterClrMapping/>
  </p:clrMapOvr>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5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5" y="360044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6"/>
          </p:nvPr>
        </p:nvSpPr>
        <p:spPr>
          <a:xfrm>
            <a:off x="2158498"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2146857"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8635" y="504049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146857" y="5040313"/>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50" y="216058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3598861" y="360045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2"/>
          </p:nvPr>
        </p:nvSpPr>
        <p:spPr>
          <a:xfrm>
            <a:off x="5038724" y="2160589"/>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3"/>
          </p:nvPr>
        </p:nvSpPr>
        <p:spPr>
          <a:xfrm>
            <a:off x="5027083" y="3600451"/>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1" y="5040500"/>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5"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5"/>
          </p:nvPr>
        </p:nvSpPr>
        <p:spPr>
          <a:xfrm>
            <a:off x="5027083" y="5040314"/>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7"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7"/>
          </p:nvPr>
        </p:nvSpPr>
        <p:spPr>
          <a:xfrm>
            <a:off x="6480173" y="360044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30"/>
          </p:nvPr>
        </p:nvSpPr>
        <p:spPr>
          <a:xfrm>
            <a:off x="6480173" y="5040498"/>
            <a:ext cx="1080000"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EB43942C-D6A7-40A7-A628-ED805E57E8EE}" type="datetime1">
              <a:rPr lang="en-GB" smtClean="0">
                <a:solidFill>
                  <a:srgbClr val="00539B"/>
                </a:solidFill>
              </a:rPr>
              <a:t>31/10/2018</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513256246"/>
      </p:ext>
    </p:extLst>
  </p:cSld>
  <p:clrMapOvr>
    <a:masterClrMapping/>
  </p:clrMapOvr>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9_Text + image">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4" y="2160587"/>
            <a:ext cx="2517774"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0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5"/>
          </p:nvPr>
        </p:nvSpPr>
        <p:spPr>
          <a:xfrm>
            <a:off x="718634" y="3600449"/>
            <a:ext cx="2520531" cy="2519366"/>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3600949" y="2160588"/>
            <a:ext cx="2520527" cy="2519362"/>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4"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4"/>
          </p:nvPr>
        </p:nvSpPr>
        <p:spPr>
          <a:xfrm>
            <a:off x="3598860" y="5040500"/>
            <a:ext cx="2519363" cy="1079501"/>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16"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6"/>
          </p:nvPr>
        </p:nvSpPr>
        <p:spPr>
          <a:xfrm>
            <a:off x="6482262" y="2160586"/>
            <a:ext cx="2157306" cy="3959415"/>
          </a:xfrm>
          <a:prstGeom prst="roundRect">
            <a:avLst>
              <a:gd name="adj" fmla="val 5400"/>
            </a:avLst>
          </a:prstGeom>
        </p:spPr>
        <p:txBody>
          <a:bodyPr>
            <a:normAutofit/>
          </a:bodyPr>
          <a:lstStyle>
            <a:lvl1pPr>
              <a:defRPr sz="1200"/>
            </a:lvl1pPr>
          </a:lstStyle>
          <a:p>
            <a:pPr lvl="0"/>
            <a:r>
              <a:rPr lang="en-US" noProof="0" dirty="0" smtClean="0"/>
              <a:t>Click icon to add picture</a:t>
            </a:r>
            <a:endParaRPr lang="en-GB" noProof="0" dirty="0"/>
          </a:p>
        </p:txBody>
      </p:sp>
      <p:sp>
        <p:nvSpPr>
          <p:cNvPr id="122"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CD37C39-6571-4507-A7E1-B32C108D82D6}" type="datetime1">
              <a:rPr lang="en-GB" smtClean="0">
                <a:solidFill>
                  <a:srgbClr val="00539B"/>
                </a:solidFill>
              </a:rPr>
              <a:t>31/10/2018</a:t>
            </a:fld>
            <a:endParaRPr lang="en-GB" dirty="0">
              <a:solidFill>
                <a:srgbClr val="00539B"/>
              </a:solidFill>
            </a:endParaRPr>
          </a:p>
        </p:txBody>
      </p:sp>
      <p:sp>
        <p:nvSpPr>
          <p:cNvPr id="123"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338520645"/>
      </p:ext>
    </p:extLst>
  </p:cSld>
  <p:clrMapOvr>
    <a:masterClrMapping/>
  </p:clrMapOvr>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2517773" y="2160588"/>
            <a:ext cx="5761796" cy="3239412"/>
          </a:xfrm>
        </p:spPr>
        <p:txBody>
          <a:bodyPr/>
          <a:lstStyle>
            <a:lvl1pPr marL="0" marR="0" indent="0" algn="l" defTabSz="914400" rtl="0" eaLnBrk="0" fontAlgn="base" latinLnBrk="0" hangingPunct="0">
              <a:lnSpc>
                <a:spcPct val="100000"/>
              </a:lnSpc>
              <a:spcBef>
                <a:spcPts val="0"/>
              </a:spcBef>
              <a:spcAft>
                <a:spcPts val="6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6E408F07-BEB5-4643-985B-FB4A012A9CAE}" type="datetime1">
              <a:rPr lang="en-GB" smtClean="0">
                <a:solidFill>
                  <a:srgbClr val="00539B"/>
                </a:solidFill>
              </a:rPr>
              <a:t>31/10/2018</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19135" y="2160586"/>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2517772" y="5399999"/>
            <a:ext cx="5761796"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42325712"/>
      </p:ext>
    </p:extLst>
  </p:cSld>
  <p:clrMapOvr>
    <a:masterClrMapping/>
  </p:clrMapOvr>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2_Single column layout">
    <p:spTree>
      <p:nvGrpSpPr>
        <p:cNvPr id="1" name=""/>
        <p:cNvGrpSpPr/>
        <p:nvPr/>
      </p:nvGrpSpPr>
      <p:grpSpPr>
        <a:xfrm>
          <a:off x="0" y="0"/>
          <a:ext cx="0" cy="0"/>
          <a:chOff x="0" y="0"/>
          <a:chExt cx="0" cy="0"/>
        </a:xfrm>
      </p:grpSpPr>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dirty="0"/>
          </a:p>
        </p:txBody>
      </p:sp>
      <p:sp>
        <p:nvSpPr>
          <p:cNvPr id="16" name="Text Placeholder 6" descr="First level - paragraph text&#10;Second level - bullet 1&#10;Third level - bullet 2&#10;&#10;No more than 100 words per slide" title="Main text copy"/>
          <p:cNvSpPr>
            <a:spLocks noGrp="1"/>
          </p:cNvSpPr>
          <p:nvPr>
            <p:ph type="body" sz="quarter" idx="13"/>
          </p:nvPr>
        </p:nvSpPr>
        <p:spPr>
          <a:xfrm>
            <a:off x="719135" y="2160588"/>
            <a:ext cx="6119814" cy="3239412"/>
          </a:xfrm>
        </p:spPr>
        <p:txBody>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ACC38DEE-8115-47C0-ACD8-401D5822E3E9}" type="datetime1">
              <a:rPr lang="en-GB" smtClean="0">
                <a:solidFill>
                  <a:srgbClr val="00539B"/>
                </a:solidFill>
              </a:rPr>
              <a:t>31/10/2018</a:t>
            </a:fld>
            <a:endParaRPr lang="en-GB" dirty="0">
              <a:solidFill>
                <a:srgbClr val="00539B"/>
              </a:solidFill>
            </a:endParaRPr>
          </a:p>
        </p:txBody>
      </p:sp>
      <p:sp>
        <p:nvSpPr>
          <p:cNvPr id="57"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0104" y="2160588"/>
            <a:ext cx="1439864" cy="3779411"/>
          </a:xfrm>
          <a:prstGeom prst="roundRect">
            <a:avLst>
              <a:gd name="adj" fmla="val 10455"/>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Text Placeholder 6" descr="First level - paragraph text&#10;Second level - bullet 1&#10;Third level - bullet 2&#10;&#10;No more than 100 words per slide" title="Main text copy"/>
          <p:cNvSpPr>
            <a:spLocks noGrp="1"/>
          </p:cNvSpPr>
          <p:nvPr>
            <p:ph type="body" sz="quarter" idx="15"/>
          </p:nvPr>
        </p:nvSpPr>
        <p:spPr>
          <a:xfrm>
            <a:off x="720724" y="5409178"/>
            <a:ext cx="6118223" cy="530821"/>
          </a:xfrm>
        </p:spPr>
        <p:txBody>
          <a:bodyPr anchor="b">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1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1"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36614376"/>
      </p:ext>
    </p:extLst>
  </p:cSld>
  <p:clrMapOvr>
    <a:masterClrMapping/>
  </p:clrMapOvr>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2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412"/>
          </a:xfrm>
          <a:prstGeom prst="rect">
            <a:avLst/>
          </a:prstGeom>
        </p:spPr>
        <p:txBody>
          <a:bodyPr>
            <a:normAutofit/>
          </a:bodyPr>
          <a:lstStyle>
            <a:lvl1pPr marL="0" marR="0" indent="0" algn="l" defTabSz="914400" rtl="0" eaLnBrk="0" fontAlgn="base" latinLnBrk="0" hangingPunct="0">
              <a:lnSpc>
                <a:spcPct val="100000"/>
              </a:lnSpc>
              <a:spcBef>
                <a:spcPts val="0"/>
              </a:spcBef>
              <a:spcAft>
                <a:spcPts val="6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6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6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0C6D1610-C45A-439B-B9E1-F77326E0E658}"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136" y="2160588"/>
            <a:ext cx="3959225" cy="3240274"/>
          </a:xfrm>
          <a:prstGeom prst="roundRect">
            <a:avLst>
              <a:gd name="adj" fmla="val 3484"/>
            </a:avLst>
          </a:prstGeom>
        </p:spPr>
        <p:txBody>
          <a:bodyPr/>
          <a:lstStyle/>
          <a:p>
            <a:pPr lvl="0"/>
            <a:r>
              <a:rPr lang="en-US" noProof="0" dirty="0" smtClean="0"/>
              <a:t>Click icon to add picture</a:t>
            </a:r>
            <a:endParaRPr lang="en-GB" noProof="0" dirty="0"/>
          </a:p>
        </p:txBody>
      </p:sp>
      <p:sp>
        <p:nvSpPr>
          <p:cNvPr id="62"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57"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4048801736"/>
      </p:ext>
    </p:extLst>
  </p:cSld>
  <p:clrMapOvr>
    <a:masterClrMapping/>
  </p:clrMapOvr>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4" y="2160588"/>
            <a:ext cx="3600844"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3BA248F-BB24-41E2-A157-697C615F1A27}"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4" cy="1439862"/>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6" y="3960813"/>
            <a:ext cx="3958433" cy="1440050"/>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184398887"/>
      </p:ext>
    </p:extLst>
  </p:cSld>
  <p:clrMapOvr>
    <a:masterClrMapping/>
  </p:clrMapOvr>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3C90FE5-05FC-473E-85AB-8B0F7C36C882}"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528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5" y="3240788"/>
            <a:ext cx="1797846"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63324369"/>
      </p:ext>
    </p:extLst>
  </p:cSld>
  <p:clrMapOvr>
    <a:masterClrMapping/>
  </p:clrMapOvr>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F4B9666A-D253-4643-9362-388A7D4AAA3A}"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6054" cy="719137"/>
          </a:xfrm>
          <a:prstGeom prst="roundRect">
            <a:avLst>
              <a:gd name="adj" fmla="val 15436"/>
            </a:avLst>
          </a:prstGeom>
        </p:spPr>
        <p:txBody>
          <a:body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3956054" cy="2159212"/>
          </a:xfrm>
          <a:prstGeom prst="roundRect">
            <a:avLst>
              <a:gd name="adj" fmla="val 5286"/>
            </a:avLst>
          </a:prstGeom>
        </p:spPr>
        <p:txBody>
          <a:body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6845"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9059009"/>
      </p:ext>
    </p:extLst>
  </p:cSld>
  <p:clrMapOvr>
    <a:masterClrMapping/>
  </p:clrMapOvr>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2F70CB23-E66E-432C-87DF-B8A553499918}"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10361"/>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7" y="4680838"/>
            <a:ext cx="3958433" cy="719162"/>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26977661"/>
      </p:ext>
    </p:extLst>
  </p:cSld>
  <p:clrMapOvr>
    <a:masterClrMapping/>
  </p:clrMapOvr>
  <p:timing>
    <p:tnLst>
      <p:par>
        <p:cT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4" y="0"/>
            <a:ext cx="6291266" cy="1079499"/>
          </a:xfrm>
        </p:spPr>
        <p:txBody>
          <a:bodyPr/>
          <a:lstStyle/>
          <a:p>
            <a:r>
              <a:rPr lang="en-US" smtClean="0"/>
              <a:t>Click to edit Master title style</a:t>
            </a:r>
            <a:endParaRPr lang="en-US" dirty="0"/>
          </a:p>
        </p:txBody>
      </p:sp>
      <p:sp>
        <p:nvSpPr>
          <p:cNvPr id="4" name="Text Placeholder 3"/>
          <p:cNvSpPr>
            <a:spLocks noGrp="1"/>
          </p:cNvSpPr>
          <p:nvPr>
            <p:ph type="body" sz="half" idx="2"/>
          </p:nvPr>
        </p:nvSpPr>
        <p:spPr>
          <a:xfrm>
            <a:off x="5038722" y="2160588"/>
            <a:ext cx="3600845" cy="3959775"/>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4" name="Date Placeholder 3"/>
          <p:cNvSpPr>
            <a:spLocks noGrp="1"/>
          </p:cNvSpPr>
          <p:nvPr>
            <p:ph type="dt" sz="half" idx="10"/>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DC3AE152-CFDE-4C62-9EFE-E2DF9D1361D3}" type="datetime1">
              <a:rPr lang="en-GB" smtClean="0">
                <a:solidFill>
                  <a:srgbClr val="00539B"/>
                </a:solidFill>
              </a:rPr>
              <a:t>31/10/2018</a:t>
            </a:fld>
            <a:endParaRPr lang="en-GB" dirty="0">
              <a:solidFill>
                <a:srgbClr val="00539B"/>
              </a:solidFill>
            </a:endParaRPr>
          </a:p>
        </p:txBody>
      </p:sp>
      <p:sp>
        <p:nvSpPr>
          <p:cNvPr id="55"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8"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7"/>
          </p:nvPr>
        </p:nvSpPr>
        <p:spPr>
          <a:xfrm>
            <a:off x="719927" y="2160588"/>
            <a:ext cx="3958433" cy="719137"/>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59"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8"/>
          </p:nvPr>
        </p:nvSpPr>
        <p:spPr>
          <a:xfrm>
            <a:off x="719927" y="3240788"/>
            <a:ext cx="1797847" cy="107880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1" name="Text Placeholder 6"/>
          <p:cNvSpPr>
            <a:spLocks noGrp="1"/>
          </p:cNvSpPr>
          <p:nvPr>
            <p:ph type="body" sz="quarter" idx="13"/>
          </p:nvPr>
        </p:nvSpPr>
        <p:spPr>
          <a:xfrm>
            <a:off x="719136" y="5760000"/>
            <a:ext cx="3959224" cy="360363"/>
          </a:xfrm>
          <a:prstGeom prst="rect">
            <a:avLst/>
          </a:prstGeom>
        </p:spPr>
        <p:txBody>
          <a:bodyPr>
            <a:norm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p:txBody>
      </p:sp>
      <p:sp>
        <p:nvSpPr>
          <p:cNvPr id="6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9"/>
          </p:nvPr>
        </p:nvSpPr>
        <p:spPr>
          <a:xfrm>
            <a:off x="2878136" y="3240788"/>
            <a:ext cx="1800224" cy="720025"/>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0"/>
          </p:nvPr>
        </p:nvSpPr>
        <p:spPr>
          <a:xfrm>
            <a:off x="719928" y="4679950"/>
            <a:ext cx="1797846" cy="7200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3"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21"/>
          </p:nvPr>
        </p:nvSpPr>
        <p:spPr>
          <a:xfrm>
            <a:off x="2878135" y="4319588"/>
            <a:ext cx="1797846" cy="1080750"/>
          </a:xfrm>
          <a:prstGeom prst="roundRect">
            <a:avLst>
              <a:gd name="adj" fmla="val 5286"/>
            </a:avLst>
          </a:prstGeom>
        </p:spPr>
        <p:txBody>
          <a:bodyPr>
            <a:normAutofit/>
          </a:bodyPr>
          <a:lstStyle>
            <a:lvl1pPr>
              <a:defRPr sz="1200"/>
            </a:lvl1pPr>
          </a:lstStyle>
          <a:p>
            <a:pPr lvl="0"/>
            <a:r>
              <a:rPr lang="en-US" noProof="0" dirty="0" smtClean="0"/>
              <a:t>Click icon to add picture</a:t>
            </a:r>
            <a:endParaRPr lang="en-GB" noProof="0" dirty="0"/>
          </a:p>
        </p:txBody>
      </p:sp>
      <p:sp>
        <p:nvSpPr>
          <p:cNvPr id="64"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1529845935"/>
      </p:ext>
    </p:extLst>
  </p:cSld>
  <p:clrMapOvr>
    <a:masterClrMapping/>
  </p:clrMapOvr>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Single column layout">
    <p:spTree>
      <p:nvGrpSpPr>
        <p:cNvPr id="1" name=""/>
        <p:cNvGrpSpPr/>
        <p:nvPr/>
      </p:nvGrpSpPr>
      <p:grpSpPr>
        <a:xfrm>
          <a:off x="0" y="0"/>
          <a:ext cx="0" cy="0"/>
          <a:chOff x="0" y="0"/>
          <a:chExt cx="0" cy="0"/>
        </a:xfrm>
      </p:grpSpPr>
      <p:sp>
        <p:nvSpPr>
          <p:cNvPr id="3" name="Rectangle 2"/>
          <p:cNvSpPr/>
          <p:nvPr userDrawn="1"/>
        </p:nvSpPr>
        <p:spPr>
          <a:xfrm>
            <a:off x="0" y="1079999"/>
            <a:ext cx="9144000" cy="5400001"/>
          </a:xfrm>
          <a:prstGeom prst="rect">
            <a:avLst/>
          </a:prstGeom>
          <a:solidFill>
            <a:srgbClr val="02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latin typeface="Franklin Gothic Book"/>
            </a:endParaRPr>
          </a:p>
        </p:txBody>
      </p:sp>
      <p:sp>
        <p:nvSpPr>
          <p:cNvPr id="2" name="Title 1" descr="Ideally your title should fit on one line." title="Slide title"/>
          <p:cNvSpPr>
            <a:spLocks noGrp="1"/>
          </p:cNvSpPr>
          <p:nvPr>
            <p:ph type="title" hasCustomPrompt="1"/>
          </p:nvPr>
        </p:nvSpPr>
        <p:spPr>
          <a:xfrm>
            <a:off x="708025" y="-1"/>
            <a:ext cx="6348414" cy="1080000"/>
          </a:xfrm>
        </p:spPr>
        <p:txBody>
          <a:bodyPr/>
          <a:lstStyle/>
          <a:p>
            <a:r>
              <a:rPr lang="en-US" dirty="0" smtClean="0"/>
              <a:t>Media</a:t>
            </a:r>
            <a:endParaRPr lang="en-GB" dirty="0"/>
          </a:p>
        </p:txBody>
      </p:sp>
      <p:sp>
        <p:nvSpPr>
          <p:cNvPr id="97"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3C2E7B30-3BFC-4B94-9F23-C7E899D4F8B6}" type="datetime1">
              <a:rPr lang="en-GB" smtClean="0">
                <a:solidFill>
                  <a:srgbClr val="00539B"/>
                </a:solidFill>
              </a:rPr>
              <a:t>31/10/2018</a:t>
            </a:fld>
            <a:endParaRPr lang="en-GB" dirty="0">
              <a:solidFill>
                <a:srgbClr val="00539B"/>
              </a:solidFill>
            </a:endParaRPr>
          </a:p>
        </p:txBody>
      </p:sp>
      <p:sp>
        <p:nvSpPr>
          <p:cNvPr id="98"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0"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851875123"/>
      </p:ext>
    </p:extLst>
  </p:cSld>
  <p:clrMapOvr>
    <a:masterClrMapping/>
  </p:clrMapOvr>
  <p:timing>
    <p:tnLst>
      <p:par>
        <p:cT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75F7AF-0BDF-45E9-9B40-2A75D1401142}"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smtClean="0">
                <a:solidFill>
                  <a:srgbClr val="FFFFFF"/>
                </a:solidFill>
                <a:latin typeface="Franklin Gothic Book"/>
              </a:rPr>
              <a:t>Layouts for </a:t>
            </a:r>
            <a:br>
              <a:rPr lang="en-US" sz="7000" dirty="0" smtClean="0">
                <a:solidFill>
                  <a:srgbClr val="FFFFFF"/>
                </a:solidFill>
                <a:latin typeface="Franklin Gothic Book"/>
              </a:rPr>
            </a:br>
            <a:r>
              <a:rPr lang="en-US" sz="7000" dirty="0" smtClean="0">
                <a:solidFill>
                  <a:srgbClr val="FFFFFF"/>
                </a:solidFill>
                <a:latin typeface="Franklin Gothic Book"/>
              </a:rPr>
              <a:t>case studies</a:t>
            </a:r>
            <a:endParaRPr lang="en-US" sz="7000" dirty="0">
              <a:solidFill>
                <a:srgbClr val="FFFFFF"/>
              </a:solidFill>
              <a:latin typeface="Franklin Gothic Book"/>
            </a:endParaRPr>
          </a:p>
        </p:txBody>
      </p:sp>
      <p:grpSp>
        <p:nvGrpSpPr>
          <p:cNvPr id="7" name="Group 6"/>
          <p:cNvGrpSpPr/>
          <p:nvPr userDrawn="1"/>
        </p:nvGrpSpPr>
        <p:grpSpPr>
          <a:xfrm>
            <a:off x="-903288" y="0"/>
            <a:ext cx="9902857" cy="7638450"/>
            <a:chOff x="-903288" y="0"/>
            <a:chExt cx="9902857" cy="7638450"/>
          </a:xfrm>
        </p:grpSpPr>
        <p:cxnSp>
          <p:nvCxnSpPr>
            <p:cNvPr id="8" name="Straight Connector 7"/>
            <p:cNvCxnSpPr/>
            <p:nvPr userDrawn="1"/>
          </p:nvCxnSpPr>
          <p:spPr bwMode="auto">
            <a:xfrm>
              <a:off x="-903288" y="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bwMode="auto">
            <a:xfrm>
              <a:off x="-903288" y="3603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auto">
            <a:xfrm>
              <a:off x="-903288" y="71913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bwMode="auto">
            <a:xfrm>
              <a:off x="-903288" y="10795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bwMode="auto">
            <a:xfrm>
              <a:off x="-903288" y="143986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auto">
            <a:xfrm>
              <a:off x="-903288" y="18002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903288" y="2160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auto">
            <a:xfrm>
              <a:off x="-903288" y="2520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auto">
            <a:xfrm>
              <a:off x="-903288" y="2879725"/>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903288" y="32400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auto">
            <a:xfrm>
              <a:off x="-903288" y="36004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903288" y="39608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auto">
            <a:xfrm>
              <a:off x="-903288" y="4319588"/>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auto">
            <a:xfrm>
              <a:off x="-903288" y="467995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auto">
            <a:xfrm>
              <a:off x="-903288" y="5040313"/>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auto">
            <a:xfrm rot="5400000">
              <a:off x="43187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auto">
            <a:xfrm rot="5400000">
              <a:off x="3960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auto">
            <a:xfrm rot="5400000">
              <a:off x="3598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auto">
            <a:xfrm rot="5400000">
              <a:off x="3239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auto">
            <a:xfrm rot="5400000">
              <a:off x="28789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auto">
            <a:xfrm rot="5400000">
              <a:off x="2518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bwMode="auto">
            <a:xfrm rot="5400000">
              <a:off x="21582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auto">
            <a:xfrm rot="5400000">
              <a:off x="179943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auto">
            <a:xfrm rot="5400000">
              <a:off x="14390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auto">
            <a:xfrm rot="5400000">
              <a:off x="10787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auto">
            <a:xfrm rot="5400000">
              <a:off x="7183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auto">
            <a:xfrm rot="5400000">
              <a:off x="3595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bwMode="auto">
            <a:xfrm rot="5400000">
              <a:off x="-79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auto">
            <a:xfrm rot="5400000">
              <a:off x="-361158"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auto">
            <a:xfrm rot="5400000">
              <a:off x="683974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auto">
            <a:xfrm rot="5400000">
              <a:off x="647938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bwMode="auto">
            <a:xfrm rot="5400000">
              <a:off x="61190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bwMode="auto">
            <a:xfrm rot="5400000">
              <a:off x="57586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bwMode="auto">
            <a:xfrm rot="5400000">
              <a:off x="5398292"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bwMode="auto">
            <a:xfrm rot="5400000">
              <a:off x="503951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bwMode="auto">
            <a:xfrm rot="5400000">
              <a:off x="467915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bwMode="auto">
            <a:xfrm rot="5400000">
              <a:off x="7200105"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bwMode="auto">
            <a:xfrm rot="5400000">
              <a:off x="7560467"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bwMode="auto">
            <a:xfrm rot="5400000">
              <a:off x="792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bwMode="auto">
            <a:xfrm rot="5400000">
              <a:off x="828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bwMode="auto">
            <a:xfrm rot="5400000">
              <a:off x="8640000" y="7278882"/>
              <a:ext cx="719137"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bwMode="auto">
            <a:xfrm>
              <a:off x="-903288" y="540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bwMode="auto">
            <a:xfrm>
              <a:off x="-903288" y="576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bwMode="auto">
            <a:xfrm>
              <a:off x="-903288" y="612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bwMode="auto">
            <a:xfrm>
              <a:off x="-903288" y="648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bwMode="auto">
            <a:xfrm>
              <a:off x="-903288" y="6840000"/>
              <a:ext cx="719138"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7510862"/>
      </p:ext>
    </p:extLst>
  </p:cSld>
  <p:clrMapOvr>
    <a:masterClrMapping/>
  </p:clrMapOvr>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7CB9CC-6749-4244-A1B4-780E282A2084}"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5058751"/>
          </a:xfrm>
          <a:prstGeom prst="round2SameRect">
            <a:avLst>
              <a:gd name="adj1" fmla="val 4426"/>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1777689571"/>
      </p:ext>
    </p:extLst>
  </p:cSld>
  <p:clrMapOvr>
    <a:masterClrMapping/>
  </p:clrMapOvr>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62249A-F96C-419D-A9B2-74526F52B03A}"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13" name="Text Placeholder 6"/>
          <p:cNvSpPr>
            <a:spLocks noGrp="1"/>
          </p:cNvSpPr>
          <p:nvPr>
            <p:ph type="body" sz="quarter" idx="13"/>
          </p:nvPr>
        </p:nvSpPr>
        <p:spPr>
          <a:xfrm>
            <a:off x="720726" y="2161445"/>
            <a:ext cx="3600000"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14" name="Text Placeholder 6"/>
          <p:cNvSpPr>
            <a:spLocks noGrp="1"/>
          </p:cNvSpPr>
          <p:nvPr>
            <p:ph type="body" sz="quarter" idx="14"/>
          </p:nvPr>
        </p:nvSpPr>
        <p:spPr>
          <a:xfrm>
            <a:off x="4679567" y="2161445"/>
            <a:ext cx="3600002" cy="323855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306471747"/>
      </p:ext>
    </p:extLst>
  </p:cSld>
  <p:clrMapOvr>
    <a:masterClrMapping/>
  </p:clrMapOvr>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A40652-F45E-4A3A-B60B-A00D4057E88E}"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11899"/>
            <a:ext cx="2879724" cy="5068102"/>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1" y="1411899"/>
            <a:ext cx="4680706" cy="1111877"/>
          </a:xfrm>
          <a:prstGeom prst="round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0" y="2879725"/>
            <a:ext cx="4680709" cy="3240275"/>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935247219"/>
      </p:ext>
    </p:extLst>
  </p:cSld>
  <p:clrMapOvr>
    <a:masterClrMapping/>
  </p:clrMapOvr>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Rectangle 7"/>
          <p:cNvSpPr/>
          <p:nvPr userDrawn="1"/>
        </p:nvSpPr>
        <p:spPr>
          <a:xfrm>
            <a:off x="0" y="1079999"/>
            <a:ext cx="9144001" cy="540000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F2B23D-6E63-4843-895A-5BC7A6D5DBE2}"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6" name="Round Same Side Corner Rectangle 5"/>
          <p:cNvSpPr/>
          <p:nvPr userDrawn="1"/>
        </p:nvSpPr>
        <p:spPr>
          <a:xfrm>
            <a:off x="358774" y="1439863"/>
            <a:ext cx="2879724" cy="5040138"/>
          </a:xfrm>
          <a:prstGeom prst="round2SameRect">
            <a:avLst>
              <a:gd name="adj1" fmla="val 5071"/>
              <a:gd name="adj2"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0"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3598860" y="5400000"/>
            <a:ext cx="4717259" cy="1080000"/>
          </a:xfrm>
          <a:prstGeom prst="round2SameRect">
            <a:avLst/>
          </a:prstGeom>
        </p:spPr>
        <p:txBody>
          <a:bodyPr/>
          <a:lstStyle/>
          <a:p>
            <a:pPr lvl="0"/>
            <a:r>
              <a:rPr lang="en-US" noProof="0" dirty="0" smtClean="0"/>
              <a:t>Click icon to add picture</a:t>
            </a:r>
            <a:endParaRPr lang="en-GB" noProof="0" dirty="0"/>
          </a:p>
        </p:txBody>
      </p:sp>
      <p:sp>
        <p:nvSpPr>
          <p:cNvPr id="58" name="Text Placeholder 6"/>
          <p:cNvSpPr>
            <a:spLocks noGrp="1"/>
          </p:cNvSpPr>
          <p:nvPr>
            <p:ph type="body" sz="quarter" idx="15"/>
          </p:nvPr>
        </p:nvSpPr>
        <p:spPr>
          <a:xfrm>
            <a:off x="3598861" y="1439863"/>
            <a:ext cx="2159000"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
        <p:nvSpPr>
          <p:cNvPr id="59" name="Text Placeholder 6"/>
          <p:cNvSpPr>
            <a:spLocks noGrp="1"/>
          </p:cNvSpPr>
          <p:nvPr>
            <p:ph type="body" sz="quarter" idx="16"/>
          </p:nvPr>
        </p:nvSpPr>
        <p:spPr>
          <a:xfrm>
            <a:off x="6118224" y="1439863"/>
            <a:ext cx="2197896" cy="3600450"/>
          </a:xfrm>
          <a:prstGeom prst="roundRect">
            <a:avLst>
              <a:gd name="adj" fmla="val 5995"/>
            </a:avLst>
          </a:prstGeom>
          <a:solidFill>
            <a:schemeClr val="bg1"/>
          </a:solidFill>
          <a:ln>
            <a:noFill/>
          </a:ln>
        </p:spPr>
        <p:txBody>
          <a:bodyPr lIns="36000" tIns="36000" rIns="36000" bIns="36000">
            <a:noAutofit/>
          </a:bodyPr>
          <a:lstStyle>
            <a:lvl1pPr marL="0" marR="0" indent="0" algn="l" defTabSz="914400" rtl="0" eaLnBrk="0" fontAlgn="base" latinLnBrk="0" hangingPunct="0">
              <a:lnSpc>
                <a:spcPct val="100000"/>
              </a:lnSpc>
              <a:spcBef>
                <a:spcPts val="0"/>
              </a:spcBef>
              <a:spcAft>
                <a:spcPts val="1200"/>
              </a:spcAft>
              <a:buClrTx/>
              <a:buSzTx/>
              <a:buFontTx/>
              <a:buNone/>
              <a:tabLst/>
              <a:defRPr sz="2000">
                <a:solidFill>
                  <a:schemeClr val="tx1"/>
                </a:solidFill>
                <a:latin typeface="Franklin Gothic Book"/>
                <a:cs typeface="Franklin Gothic Book"/>
              </a:defRPr>
            </a:lvl1pPr>
            <a:lvl2pPr marL="179388" marR="0" indent="-179388" algn="l" defTabSz="914400" rtl="0" eaLnBrk="0" fontAlgn="base" latinLnBrk="0" hangingPunct="0">
              <a:lnSpc>
                <a:spcPct val="100000"/>
              </a:lnSpc>
              <a:spcBef>
                <a:spcPts val="0"/>
              </a:spcBef>
              <a:spcAft>
                <a:spcPts val="1200"/>
              </a:spcAft>
              <a:buClrTx/>
              <a:buSzTx/>
              <a:buFont typeface="Arial" charset="0"/>
              <a:buChar char="•"/>
              <a:tabLst/>
              <a:defRPr>
                <a:solidFill>
                  <a:schemeClr val="tx1"/>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a:solidFill>
                  <a:schemeClr val="tx1"/>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a:buChar char="•"/>
              <a:tabLst/>
              <a:defRPr>
                <a:latin typeface="Franklin Gothic Book"/>
                <a:ea typeface="Franklin Gothic Book"/>
                <a:cs typeface="Franklin Gothic Book"/>
              </a:defRPr>
            </a:lvl4pPr>
          </a:lstStyle>
          <a:p>
            <a:pPr marL="0" marR="0" lvl="0"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Click to edit Master text styles</a:t>
            </a:r>
          </a:p>
          <a:p>
            <a:pPr marL="0" marR="0" lvl="1"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Second level</a:t>
            </a:r>
          </a:p>
          <a:p>
            <a:pPr marL="0" marR="0" lvl="2"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Third level</a:t>
            </a:r>
          </a:p>
          <a:p>
            <a:pPr marL="0" marR="0" lvl="3" indent="0" algn="l" defTabSz="914400" rtl="0" eaLnBrk="0" fontAlgn="base" latinLnBrk="0" hangingPunct="0">
              <a:lnSpc>
                <a:spcPct val="100000"/>
              </a:lnSpc>
              <a:spcBef>
                <a:spcPts val="0"/>
              </a:spcBef>
              <a:spcAft>
                <a:spcPts val="1200"/>
              </a:spcAft>
              <a:buClrTx/>
              <a:buSzTx/>
              <a:buFontTx/>
              <a:buNone/>
              <a:tabLst/>
              <a:defRPr/>
            </a:pPr>
            <a:r>
              <a:rPr kumimoji="0" lang="en-US" sz="1200" b="0" i="0" u="none" strike="noStrike" kern="1200" cap="none" spc="0" normalizeH="0" baseline="0" noProof="0" smtClean="0">
                <a:ln>
                  <a:noFill/>
                </a:ln>
                <a:solidFill>
                  <a:srgbClr val="58595B"/>
                </a:solidFill>
                <a:effectLst/>
                <a:uLnTx/>
                <a:uFillTx/>
                <a:latin typeface="Arial" pitchFamily="34" charset="0"/>
                <a:ea typeface="ＭＳ Ｐゴシック" charset="0"/>
                <a:cs typeface="Arial" pitchFamily="34" charset="0"/>
              </a:rPr>
              <a:t>Fourth level</a:t>
            </a:r>
          </a:p>
        </p:txBody>
      </p:sp>
    </p:spTree>
    <p:extLst>
      <p:ext uri="{BB962C8B-B14F-4D97-AF65-F5344CB8AC3E}">
        <p14:creationId xmlns:p14="http://schemas.microsoft.com/office/powerpoint/2010/main" val="1217150317"/>
      </p:ext>
    </p:extLst>
  </p:cSld>
  <p:clrMapOvr>
    <a:masterClrMapping/>
  </p:clrMapOvr>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0" name="Rectangle 9"/>
          <p:cNvSpPr/>
          <p:nvPr userDrawn="1"/>
        </p:nvSpPr>
        <p:spPr>
          <a:xfrm>
            <a:off x="0" y="1800224"/>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003956-5393-4DD4-8A5D-81763D63BDE9}"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720725" y="4319775"/>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2"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2878135" y="2160588"/>
            <a:ext cx="1800226" cy="4310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Tree>
    <p:extLst>
      <p:ext uri="{BB962C8B-B14F-4D97-AF65-F5344CB8AC3E}">
        <p14:creationId xmlns:p14="http://schemas.microsoft.com/office/powerpoint/2010/main" val="2475915079"/>
      </p:ext>
    </p:extLst>
  </p:cSld>
  <p:clrMapOvr>
    <a:masterClrMapping/>
  </p:clrMapOvr>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Rectangle 9"/>
          <p:cNvSpPr/>
          <p:nvPr userDrawn="1"/>
        </p:nvSpPr>
        <p:spPr>
          <a:xfrm>
            <a:off x="0" y="1800225"/>
            <a:ext cx="9144001" cy="467977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11" name="Picture Placeholder 8" descr="Images should be chosen for their relevance and impact. Only one image should be used on a page unless you are trying to show a process or 'before and after'.&#10;If you expect the slides to be printed then check the colour settings by selecting the image and then 'black and white' settings. From this menu you will be able to determine how best the image will be converted to black and white and how much printer ink it will use." title="Photo slot"/>
          <p:cNvSpPr>
            <a:spLocks noGrp="1"/>
          </p:cNvSpPr>
          <p:nvPr>
            <p:ph type="pic" sz="quarter" idx="14"/>
          </p:nvPr>
        </p:nvSpPr>
        <p:spPr>
          <a:xfrm>
            <a:off x="720725" y="4319588"/>
            <a:ext cx="3957636" cy="2151062"/>
          </a:xfrm>
          <a:prstGeom prst="round2SameRect">
            <a:avLst>
              <a:gd name="adj1" fmla="val 10230"/>
              <a:gd name="adj2" fmla="val 0"/>
            </a:avLst>
          </a:prstGeom>
        </p:spPr>
        <p:txBody>
          <a:bodyPr/>
          <a:lstStyle/>
          <a:p>
            <a:pPr lvl="0"/>
            <a:r>
              <a:rPr lang="en-US" noProof="0" dirty="0" smtClean="0"/>
              <a:t>Click icon to add picture</a:t>
            </a:r>
            <a:endParaRPr lang="en-GB" noProof="0" dirty="0"/>
          </a:p>
        </p:txBody>
      </p:sp>
      <p:sp>
        <p:nvSpPr>
          <p:cNvPr id="2" name="Title 1"/>
          <p:cNvSpPr>
            <a:spLocks noGrp="1"/>
          </p:cNvSpPr>
          <p:nvPr>
            <p:ph type="title"/>
          </p:nvPr>
        </p:nvSpPr>
        <p:spPr/>
        <p:txBody>
          <a:bodyPr/>
          <a:lstStyle>
            <a:lvl1pPr>
              <a:defRPr>
                <a:latin typeface="Bodoni MT" panose="02070603080606020203" pitchFamily="18"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F0C6159-763E-41EE-909B-FF6B1674C9F5}" type="datetime1">
              <a:rPr lang="en-GB" smtClean="0">
                <a:solidFill>
                  <a:srgbClr val="00539B"/>
                </a:solidFill>
              </a:rPr>
              <a:t>31/10/2018</a:t>
            </a:fld>
            <a:endParaRPr lang="en-GB" dirty="0">
              <a:solidFill>
                <a:srgbClr val="00539B"/>
              </a:solidFill>
            </a:endParaRPr>
          </a:p>
        </p:txBody>
      </p:sp>
      <p:sp>
        <p:nvSpPr>
          <p:cNvPr id="4" name="Footer Placeholder 3"/>
          <p:cNvSpPr>
            <a:spLocks noGrp="1"/>
          </p:cNvSpPr>
          <p:nvPr>
            <p:ph type="ftr" sz="quarter" idx="11"/>
            <p:custDataLst>
              <p:tags r:id="rId1"/>
            </p:custDataLst>
          </p:nvPr>
        </p:nvSpPr>
        <p:spPr>
          <a:xfrm>
            <a:off x="0" y="6480000"/>
            <a:ext cx="9144000" cy="378000"/>
          </a:xfrm>
        </p:spPr>
        <p:txBody>
          <a:bodyPr/>
          <a:lstStyle>
            <a:lvl1pPr algn="ctr">
              <a:defRPr lang="en-GB" sz="1000" b="0" i="0" u="none">
                <a:solidFill>
                  <a:srgbClr val="FFFFFF"/>
                </a:solidFill>
                <a:latin typeface="Arial"/>
              </a:defRPr>
            </a:lvl1pPr>
          </a:lstStyle>
          <a:p>
            <a:endParaRPr b="1" dirty="0"/>
          </a:p>
        </p:txBody>
      </p:sp>
      <p:sp>
        <p:nvSpPr>
          <p:cNvPr id="5" name="Slide Number Placeholder 4"/>
          <p:cNvSpPr>
            <a:spLocks noGrp="1"/>
          </p:cNvSpPr>
          <p:nvPr>
            <p:ph type="sldNum" sz="quarter" idx="12"/>
          </p:nvPr>
        </p:nvSpPr>
        <p:spPr/>
        <p:txBody>
          <a:bodyPr/>
          <a:lstStyle/>
          <a:p>
            <a:fld id="{71F9F866-B438-9445-8D9F-1F8FF6608833}" type="slidenum">
              <a:rPr lang="en-GB" smtClean="0">
                <a:solidFill>
                  <a:srgbClr val="00539B"/>
                </a:solidFill>
              </a:rPr>
              <a:pPr/>
              <a:t>‹#›</a:t>
            </a:fld>
            <a:endParaRPr lang="en-GB" dirty="0">
              <a:solidFill>
                <a:srgbClr val="00539B"/>
              </a:solidFill>
            </a:endParaRPr>
          </a:p>
        </p:txBody>
      </p:sp>
      <p:sp>
        <p:nvSpPr>
          <p:cNvPr id="7" name="Oval 6"/>
          <p:cNvSpPr/>
          <p:nvPr userDrawn="1"/>
        </p:nvSpPr>
        <p:spPr>
          <a:xfrm>
            <a:off x="720725" y="2158844"/>
            <a:ext cx="1800225" cy="1800225"/>
          </a:xfrm>
          <a:prstGeom prst="ellipse">
            <a:avLst/>
          </a:prstGeom>
          <a:solidFill>
            <a:schemeClr val="bg1"/>
          </a:solidFill>
          <a:ln w="3175" cmpd="sng">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t"/>
          <a:lstStyle/>
          <a:p>
            <a:pPr>
              <a:spcAft>
                <a:spcPts val="600"/>
              </a:spcAft>
            </a:pPr>
            <a:r>
              <a:rPr lang="en-GB" sz="1300" dirty="0">
                <a:solidFill>
                  <a:srgbClr val="FFFFFF"/>
                </a:solidFill>
                <a:latin typeface="Franklin Gothic Book"/>
                <a:cs typeface="Franklin Gothic Book"/>
              </a:rPr>
              <a:t>Project </a:t>
            </a:r>
            <a:r>
              <a:rPr lang="en-GB" sz="1300" dirty="0" smtClean="0">
                <a:solidFill>
                  <a:srgbClr val="FFFFFF"/>
                </a:solidFill>
                <a:latin typeface="Franklin Gothic Book"/>
                <a:cs typeface="Franklin Gothic Book"/>
              </a:rPr>
              <a:t>Summary</a:t>
            </a:r>
            <a:endParaRPr lang="en-GB" sz="1300" dirty="0">
              <a:solidFill>
                <a:srgbClr val="FFFFFF"/>
              </a:solidFill>
              <a:latin typeface="Franklin Gothic Book"/>
              <a:cs typeface="Franklin Gothic Book"/>
            </a:endParaRPr>
          </a:p>
        </p:txBody>
      </p:sp>
      <p:sp>
        <p:nvSpPr>
          <p:cNvPr id="8" name="Rounded Rectangle 7"/>
          <p:cNvSpPr/>
          <p:nvPr userDrawn="1"/>
        </p:nvSpPr>
        <p:spPr>
          <a:xfrm>
            <a:off x="2878136" y="2158844"/>
            <a:ext cx="1800225" cy="1800225"/>
          </a:xfrm>
          <a:prstGeom prst="roundRect">
            <a:avLst>
              <a:gd name="adj" fmla="val 77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
        <p:nvSpPr>
          <p:cNvPr id="9" name="Round Same Side Corner Rectangle 8"/>
          <p:cNvSpPr/>
          <p:nvPr userDrawn="1"/>
        </p:nvSpPr>
        <p:spPr>
          <a:xfrm>
            <a:off x="5038724" y="2158844"/>
            <a:ext cx="3600845" cy="4311806"/>
          </a:xfrm>
          <a:prstGeom prst="round2SameRect">
            <a:avLst>
              <a:gd name="adj1" fmla="val 3720"/>
              <a:gd name="adj2" fmla="val 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endParaRPr lang="en-US" dirty="0" smtClean="0">
              <a:solidFill>
                <a:srgbClr val="FFFFFF"/>
              </a:solidFill>
            </a:endParaRPr>
          </a:p>
        </p:txBody>
      </p:sp>
    </p:spTree>
    <p:extLst>
      <p:ext uri="{BB962C8B-B14F-4D97-AF65-F5344CB8AC3E}">
        <p14:creationId xmlns:p14="http://schemas.microsoft.com/office/powerpoint/2010/main" val="1376028591"/>
      </p:ext>
    </p:extLst>
  </p:cSld>
  <p:clrMapOvr>
    <a:masterClrMapping/>
  </p:clrMapOvr>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Smart graphic">
    <p:spTree>
      <p:nvGrpSpPr>
        <p:cNvPr id="1" name=""/>
        <p:cNvGrpSpPr/>
        <p:nvPr/>
      </p:nvGrpSpPr>
      <p:grpSpPr>
        <a:xfrm>
          <a:off x="0" y="0"/>
          <a:ext cx="0" cy="0"/>
          <a:chOff x="0" y="0"/>
          <a:chExt cx="0" cy="0"/>
        </a:xfrm>
      </p:grpSpPr>
      <p:sp>
        <p:nvSpPr>
          <p:cNvPr id="4" name="Round Same Side Corner Rectangle 3"/>
          <p:cNvSpPr/>
          <p:nvPr userDrawn="1"/>
        </p:nvSpPr>
        <p:spPr>
          <a:xfrm>
            <a:off x="358773" y="1803401"/>
            <a:ext cx="8280795" cy="4657724"/>
          </a:xfrm>
          <a:prstGeom prst="round2SameRect">
            <a:avLst>
              <a:gd name="adj1" fmla="val 2778"/>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ct val="50000"/>
              </a:spcAft>
              <a:defRPr/>
            </a:pPr>
            <a:endParaRPr lang="en-GB" dirty="0">
              <a:solidFill>
                <a:srgbClr val="FFFFFF"/>
              </a:solidFill>
              <a:latin typeface="Franklin Gothic Book"/>
            </a:endParaRPr>
          </a:p>
        </p:txBody>
      </p:sp>
      <p:sp>
        <p:nvSpPr>
          <p:cNvPr id="2" name="Title 1" descr="Ideally your title should fit on one line." title="Slide title"/>
          <p:cNvSpPr>
            <a:spLocks noGrp="1"/>
          </p:cNvSpPr>
          <p:nvPr>
            <p:ph type="title"/>
          </p:nvPr>
        </p:nvSpPr>
        <p:spPr/>
        <p:txBody>
          <a:bodyPr/>
          <a:lstStyle/>
          <a:p>
            <a:r>
              <a:rPr lang="en-US" smtClean="0"/>
              <a:t>Click to edit Master title style</a:t>
            </a:r>
            <a:endParaRPr lang="en-GB"/>
          </a:p>
        </p:txBody>
      </p:sp>
      <p:sp>
        <p:nvSpPr>
          <p:cNvPr id="7" name="SmartArt Placeholder 6" descr="SmartArt can be a very easy way to create decent looking graphics. Use the templates as they will quickly restyle your text and apply the correct colours. &#10;Try several options to see which one fits your content best.&#10;Just don't over do it." title="SmartArt"/>
          <p:cNvSpPr>
            <a:spLocks noGrp="1"/>
          </p:cNvSpPr>
          <p:nvPr>
            <p:ph type="dgm" sz="quarter" idx="13"/>
          </p:nvPr>
        </p:nvSpPr>
        <p:spPr>
          <a:xfrm>
            <a:off x="719136" y="2168526"/>
            <a:ext cx="7560432" cy="3951474"/>
          </a:xfrm>
          <a:prstGeom prst="rect">
            <a:avLst/>
          </a:prstGeom>
        </p:spPr>
        <p:txBody>
          <a:bodyPr/>
          <a:lstStyle/>
          <a:p>
            <a:pPr lvl="0"/>
            <a:r>
              <a:rPr lang="en-US" noProof="0" dirty="0" smtClean="0"/>
              <a:t>Click icon to add SmartArt graphic</a:t>
            </a:r>
            <a:endParaRPr lang="en-GB" noProof="0" dirty="0"/>
          </a:p>
        </p:txBody>
      </p:sp>
      <p:cxnSp>
        <p:nvCxnSpPr>
          <p:cNvPr id="98" name="Straight Connector 97"/>
          <p:cNvCxnSpPr/>
          <p:nvPr userDrawn="1"/>
        </p:nvCxnSpPr>
        <p:spPr>
          <a:xfrm>
            <a:off x="-3084" y="1709193"/>
            <a:ext cx="9147084"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9"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defRPr>
            </a:lvl1pPr>
          </a:lstStyle>
          <a:p>
            <a:fld id="{7D46D38D-7BF2-4250-98E0-93A354C78C17}" type="datetime1">
              <a:rPr lang="en-GB" smtClean="0">
                <a:solidFill>
                  <a:srgbClr val="00539B"/>
                </a:solidFill>
              </a:rPr>
              <a:t>31/10/2018</a:t>
            </a:fld>
            <a:endParaRPr lang="en-GB" dirty="0">
              <a:solidFill>
                <a:srgbClr val="00539B"/>
              </a:solidFill>
            </a:endParaRPr>
          </a:p>
        </p:txBody>
      </p:sp>
      <p:sp>
        <p:nvSpPr>
          <p:cNvPr id="100" name="Footer Placeholder 4"/>
          <p:cNvSpPr>
            <a:spLocks noGrp="1"/>
          </p:cNvSpPr>
          <p:nvPr>
            <p:ph type="ftr" sz="quarter" idx="3"/>
            <p:custDataLst>
              <p:tags r:id="rId1"/>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103"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defRPr>
            </a:lvl1pPr>
          </a:lstStyle>
          <a:p>
            <a:fld id="{71F9F866-B438-9445-8D9F-1F8FF6608833}" type="slidenum">
              <a:rPr lang="en-GB" smtClean="0">
                <a:solidFill>
                  <a:srgbClr val="00539B"/>
                </a:solidFill>
              </a:rPr>
              <a:pPr/>
              <a:t>‹#›</a:t>
            </a:fld>
            <a:endParaRPr lang="en-GB" dirty="0">
              <a:solidFill>
                <a:srgbClr val="00539B"/>
              </a:solidFill>
            </a:endParaRPr>
          </a:p>
        </p:txBody>
      </p:sp>
    </p:spTree>
    <p:extLst>
      <p:ext uri="{BB962C8B-B14F-4D97-AF65-F5344CB8AC3E}">
        <p14:creationId xmlns:p14="http://schemas.microsoft.com/office/powerpoint/2010/main" val="32285656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9" Type="http://schemas.openxmlformats.org/officeDocument/2006/relationships/slideLayout" Target="../slideLayouts/slideLayout94.xml"/><Relationship Id="rId21" Type="http://schemas.openxmlformats.org/officeDocument/2006/relationships/slideLayout" Target="../slideLayouts/slideLayout76.xml"/><Relationship Id="rId34" Type="http://schemas.openxmlformats.org/officeDocument/2006/relationships/slideLayout" Target="../slideLayouts/slideLayout89.xml"/><Relationship Id="rId42" Type="http://schemas.openxmlformats.org/officeDocument/2006/relationships/slideLayout" Target="../slideLayouts/slideLayout97.xml"/><Relationship Id="rId47" Type="http://schemas.openxmlformats.org/officeDocument/2006/relationships/slideLayout" Target="../slideLayouts/slideLayout102.xml"/><Relationship Id="rId50" Type="http://schemas.openxmlformats.org/officeDocument/2006/relationships/slideLayout" Target="../slideLayouts/slideLayout105.xml"/><Relationship Id="rId55" Type="http://schemas.openxmlformats.org/officeDocument/2006/relationships/slideLayout" Target="../slideLayouts/slideLayout110.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33" Type="http://schemas.openxmlformats.org/officeDocument/2006/relationships/slideLayout" Target="../slideLayouts/slideLayout88.xml"/><Relationship Id="rId38" Type="http://schemas.openxmlformats.org/officeDocument/2006/relationships/slideLayout" Target="../slideLayouts/slideLayout93.xml"/><Relationship Id="rId46" Type="http://schemas.openxmlformats.org/officeDocument/2006/relationships/slideLayout" Target="../slideLayouts/slideLayout101.xml"/><Relationship Id="rId59"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29" Type="http://schemas.openxmlformats.org/officeDocument/2006/relationships/slideLayout" Target="../slideLayouts/slideLayout84.xml"/><Relationship Id="rId41" Type="http://schemas.openxmlformats.org/officeDocument/2006/relationships/slideLayout" Target="../slideLayouts/slideLayout96.xml"/><Relationship Id="rId54" Type="http://schemas.openxmlformats.org/officeDocument/2006/relationships/slideLayout" Target="../slideLayouts/slideLayout109.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32" Type="http://schemas.openxmlformats.org/officeDocument/2006/relationships/slideLayout" Target="../slideLayouts/slideLayout87.xml"/><Relationship Id="rId37" Type="http://schemas.openxmlformats.org/officeDocument/2006/relationships/slideLayout" Target="../slideLayouts/slideLayout92.xml"/><Relationship Id="rId40" Type="http://schemas.openxmlformats.org/officeDocument/2006/relationships/slideLayout" Target="../slideLayouts/slideLayout95.xml"/><Relationship Id="rId45" Type="http://schemas.openxmlformats.org/officeDocument/2006/relationships/slideLayout" Target="../slideLayouts/slideLayout100.xml"/><Relationship Id="rId53" Type="http://schemas.openxmlformats.org/officeDocument/2006/relationships/slideLayout" Target="../slideLayouts/slideLayout108.xml"/><Relationship Id="rId58" Type="http://schemas.openxmlformats.org/officeDocument/2006/relationships/tags" Target="../tags/tag1.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36" Type="http://schemas.openxmlformats.org/officeDocument/2006/relationships/slideLayout" Target="../slideLayouts/slideLayout91.xml"/><Relationship Id="rId49" Type="http://schemas.openxmlformats.org/officeDocument/2006/relationships/slideLayout" Target="../slideLayouts/slideLayout104.xml"/><Relationship Id="rId57" Type="http://schemas.openxmlformats.org/officeDocument/2006/relationships/theme" Target="../theme/theme2.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31" Type="http://schemas.openxmlformats.org/officeDocument/2006/relationships/slideLayout" Target="../slideLayouts/slideLayout86.xml"/><Relationship Id="rId44" Type="http://schemas.openxmlformats.org/officeDocument/2006/relationships/slideLayout" Target="../slideLayouts/slideLayout99.xml"/><Relationship Id="rId52" Type="http://schemas.openxmlformats.org/officeDocument/2006/relationships/slideLayout" Target="../slideLayouts/slideLayout107.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30" Type="http://schemas.openxmlformats.org/officeDocument/2006/relationships/slideLayout" Target="../slideLayouts/slideLayout85.xml"/><Relationship Id="rId35" Type="http://schemas.openxmlformats.org/officeDocument/2006/relationships/slideLayout" Target="../slideLayouts/slideLayout90.xml"/><Relationship Id="rId43" Type="http://schemas.openxmlformats.org/officeDocument/2006/relationships/slideLayout" Target="../slideLayouts/slideLayout98.xml"/><Relationship Id="rId48" Type="http://schemas.openxmlformats.org/officeDocument/2006/relationships/slideLayout" Target="../slideLayouts/slideLayout103.xml"/><Relationship Id="rId56" Type="http://schemas.openxmlformats.org/officeDocument/2006/relationships/slideLayout" Target="../slideLayouts/slideLayout111.xml"/><Relationship Id="rId8" Type="http://schemas.openxmlformats.org/officeDocument/2006/relationships/slideLayout" Target="../slideLayouts/slideLayout63.xml"/><Relationship Id="rId51" Type="http://schemas.openxmlformats.org/officeDocument/2006/relationships/slideLayout" Target="../slideLayouts/slideLayout106.xml"/><Relationship Id="rId3"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slideLayout" Target="../slideLayouts/slideLayout137.xml"/><Relationship Id="rId39" Type="http://schemas.openxmlformats.org/officeDocument/2006/relationships/slideLayout" Target="../slideLayouts/slideLayout150.xml"/><Relationship Id="rId21" Type="http://schemas.openxmlformats.org/officeDocument/2006/relationships/slideLayout" Target="../slideLayouts/slideLayout132.xml"/><Relationship Id="rId34" Type="http://schemas.openxmlformats.org/officeDocument/2006/relationships/slideLayout" Target="../slideLayouts/slideLayout145.xml"/><Relationship Id="rId42" Type="http://schemas.openxmlformats.org/officeDocument/2006/relationships/slideLayout" Target="../slideLayouts/slideLayout153.xml"/><Relationship Id="rId47" Type="http://schemas.openxmlformats.org/officeDocument/2006/relationships/slideLayout" Target="../slideLayouts/slideLayout158.xml"/><Relationship Id="rId50" Type="http://schemas.openxmlformats.org/officeDocument/2006/relationships/slideLayout" Target="../slideLayouts/slideLayout161.xml"/><Relationship Id="rId55" Type="http://schemas.openxmlformats.org/officeDocument/2006/relationships/slideLayout" Target="../slideLayouts/slideLayout166.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38" Type="http://schemas.openxmlformats.org/officeDocument/2006/relationships/slideLayout" Target="../slideLayouts/slideLayout149.xml"/><Relationship Id="rId46" Type="http://schemas.openxmlformats.org/officeDocument/2006/relationships/slideLayout" Target="../slideLayouts/slideLayout157.xml"/><Relationship Id="rId59" Type="http://schemas.openxmlformats.org/officeDocument/2006/relationships/image" Target="../media/image5.png"/><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29" Type="http://schemas.openxmlformats.org/officeDocument/2006/relationships/slideLayout" Target="../slideLayouts/slideLayout140.xml"/><Relationship Id="rId41" Type="http://schemas.openxmlformats.org/officeDocument/2006/relationships/slideLayout" Target="../slideLayouts/slideLayout152.xml"/><Relationship Id="rId54" Type="http://schemas.openxmlformats.org/officeDocument/2006/relationships/slideLayout" Target="../slideLayouts/slideLayout165.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slideLayout" Target="../slideLayouts/slideLayout143.xml"/><Relationship Id="rId37" Type="http://schemas.openxmlformats.org/officeDocument/2006/relationships/slideLayout" Target="../slideLayouts/slideLayout148.xml"/><Relationship Id="rId40" Type="http://schemas.openxmlformats.org/officeDocument/2006/relationships/slideLayout" Target="../slideLayouts/slideLayout151.xml"/><Relationship Id="rId45" Type="http://schemas.openxmlformats.org/officeDocument/2006/relationships/slideLayout" Target="../slideLayouts/slideLayout156.xml"/><Relationship Id="rId53" Type="http://schemas.openxmlformats.org/officeDocument/2006/relationships/slideLayout" Target="../slideLayouts/slideLayout164.xml"/><Relationship Id="rId58" Type="http://schemas.openxmlformats.org/officeDocument/2006/relationships/tags" Target="../tags/tag58.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49" Type="http://schemas.openxmlformats.org/officeDocument/2006/relationships/slideLayout" Target="../slideLayouts/slideLayout160.xml"/><Relationship Id="rId57" Type="http://schemas.openxmlformats.org/officeDocument/2006/relationships/theme" Target="../theme/theme3.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slideLayout" Target="../slideLayouts/slideLayout142.xml"/><Relationship Id="rId44" Type="http://schemas.openxmlformats.org/officeDocument/2006/relationships/slideLayout" Target="../slideLayouts/slideLayout155.xml"/><Relationship Id="rId52" Type="http://schemas.openxmlformats.org/officeDocument/2006/relationships/slideLayout" Target="../slideLayouts/slideLayout163.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43" Type="http://schemas.openxmlformats.org/officeDocument/2006/relationships/slideLayout" Target="../slideLayouts/slideLayout154.xml"/><Relationship Id="rId48" Type="http://schemas.openxmlformats.org/officeDocument/2006/relationships/slideLayout" Target="../slideLayouts/slideLayout159.xml"/><Relationship Id="rId56" Type="http://schemas.openxmlformats.org/officeDocument/2006/relationships/slideLayout" Target="../slideLayouts/slideLayout167.xml"/><Relationship Id="rId8" Type="http://schemas.openxmlformats.org/officeDocument/2006/relationships/slideLayout" Target="../slideLayouts/slideLayout119.xml"/><Relationship Id="rId51" Type="http://schemas.openxmlformats.org/officeDocument/2006/relationships/slideLayout" Target="../slideLayouts/slideLayout162.xml"/><Relationship Id="rId3" Type="http://schemas.openxmlformats.org/officeDocument/2006/relationships/slideLayout" Target="../slideLayouts/slideLayout11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26" Type="http://schemas.openxmlformats.org/officeDocument/2006/relationships/slideLayout" Target="../slideLayouts/slideLayout193.xml"/><Relationship Id="rId39" Type="http://schemas.openxmlformats.org/officeDocument/2006/relationships/slideLayout" Target="../slideLayouts/slideLayout206.xml"/><Relationship Id="rId21" Type="http://schemas.openxmlformats.org/officeDocument/2006/relationships/slideLayout" Target="../slideLayouts/slideLayout188.xml"/><Relationship Id="rId34" Type="http://schemas.openxmlformats.org/officeDocument/2006/relationships/slideLayout" Target="../slideLayouts/slideLayout201.xml"/><Relationship Id="rId42" Type="http://schemas.openxmlformats.org/officeDocument/2006/relationships/slideLayout" Target="../slideLayouts/slideLayout209.xml"/><Relationship Id="rId47" Type="http://schemas.openxmlformats.org/officeDocument/2006/relationships/slideLayout" Target="../slideLayouts/slideLayout214.xml"/><Relationship Id="rId50" Type="http://schemas.openxmlformats.org/officeDocument/2006/relationships/slideLayout" Target="../slideLayouts/slideLayout217.xml"/><Relationship Id="rId55" Type="http://schemas.openxmlformats.org/officeDocument/2006/relationships/slideLayout" Target="../slideLayouts/slideLayout222.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5" Type="http://schemas.openxmlformats.org/officeDocument/2006/relationships/slideLayout" Target="../slideLayouts/slideLayout192.xml"/><Relationship Id="rId33" Type="http://schemas.openxmlformats.org/officeDocument/2006/relationships/slideLayout" Target="../slideLayouts/slideLayout200.xml"/><Relationship Id="rId38" Type="http://schemas.openxmlformats.org/officeDocument/2006/relationships/slideLayout" Target="../slideLayouts/slideLayout205.xml"/><Relationship Id="rId46" Type="http://schemas.openxmlformats.org/officeDocument/2006/relationships/slideLayout" Target="../slideLayouts/slideLayout213.xml"/><Relationship Id="rId59" Type="http://schemas.openxmlformats.org/officeDocument/2006/relationships/image" Target="../media/image6.png"/><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29" Type="http://schemas.openxmlformats.org/officeDocument/2006/relationships/slideLayout" Target="../slideLayouts/slideLayout196.xml"/><Relationship Id="rId41" Type="http://schemas.openxmlformats.org/officeDocument/2006/relationships/slideLayout" Target="../slideLayouts/slideLayout208.xml"/><Relationship Id="rId54" Type="http://schemas.openxmlformats.org/officeDocument/2006/relationships/slideLayout" Target="../slideLayouts/slideLayout221.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slideLayout" Target="../slideLayouts/slideLayout191.xml"/><Relationship Id="rId32" Type="http://schemas.openxmlformats.org/officeDocument/2006/relationships/slideLayout" Target="../slideLayouts/slideLayout199.xml"/><Relationship Id="rId37" Type="http://schemas.openxmlformats.org/officeDocument/2006/relationships/slideLayout" Target="../slideLayouts/slideLayout204.xml"/><Relationship Id="rId40" Type="http://schemas.openxmlformats.org/officeDocument/2006/relationships/slideLayout" Target="../slideLayouts/slideLayout207.xml"/><Relationship Id="rId45" Type="http://schemas.openxmlformats.org/officeDocument/2006/relationships/slideLayout" Target="../slideLayouts/slideLayout212.xml"/><Relationship Id="rId53" Type="http://schemas.openxmlformats.org/officeDocument/2006/relationships/slideLayout" Target="../slideLayouts/slideLayout220.xml"/><Relationship Id="rId58" Type="http://schemas.openxmlformats.org/officeDocument/2006/relationships/tags" Target="../tags/tag115.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slideLayout" Target="../slideLayouts/slideLayout190.xml"/><Relationship Id="rId28" Type="http://schemas.openxmlformats.org/officeDocument/2006/relationships/slideLayout" Target="../slideLayouts/slideLayout195.xml"/><Relationship Id="rId36" Type="http://schemas.openxmlformats.org/officeDocument/2006/relationships/slideLayout" Target="../slideLayouts/slideLayout203.xml"/><Relationship Id="rId49" Type="http://schemas.openxmlformats.org/officeDocument/2006/relationships/slideLayout" Target="../slideLayouts/slideLayout216.xml"/><Relationship Id="rId57" Type="http://schemas.openxmlformats.org/officeDocument/2006/relationships/theme" Target="../theme/theme4.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31" Type="http://schemas.openxmlformats.org/officeDocument/2006/relationships/slideLayout" Target="../slideLayouts/slideLayout198.xml"/><Relationship Id="rId44" Type="http://schemas.openxmlformats.org/officeDocument/2006/relationships/slideLayout" Target="../slideLayouts/slideLayout211.xml"/><Relationship Id="rId52" Type="http://schemas.openxmlformats.org/officeDocument/2006/relationships/slideLayout" Target="../slideLayouts/slideLayout219.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 Id="rId27" Type="http://schemas.openxmlformats.org/officeDocument/2006/relationships/slideLayout" Target="../slideLayouts/slideLayout194.xml"/><Relationship Id="rId30" Type="http://schemas.openxmlformats.org/officeDocument/2006/relationships/slideLayout" Target="../slideLayouts/slideLayout197.xml"/><Relationship Id="rId35" Type="http://schemas.openxmlformats.org/officeDocument/2006/relationships/slideLayout" Target="../slideLayouts/slideLayout202.xml"/><Relationship Id="rId43" Type="http://schemas.openxmlformats.org/officeDocument/2006/relationships/slideLayout" Target="../slideLayouts/slideLayout210.xml"/><Relationship Id="rId48" Type="http://schemas.openxmlformats.org/officeDocument/2006/relationships/slideLayout" Target="../slideLayouts/slideLayout215.xml"/><Relationship Id="rId56" Type="http://schemas.openxmlformats.org/officeDocument/2006/relationships/slideLayout" Target="../slideLayouts/slideLayout223.xml"/><Relationship Id="rId8" Type="http://schemas.openxmlformats.org/officeDocument/2006/relationships/slideLayout" Target="../slideLayouts/slideLayout175.xml"/><Relationship Id="rId51" Type="http://schemas.openxmlformats.org/officeDocument/2006/relationships/slideLayout" Target="../slideLayouts/slideLayout218.xml"/><Relationship Id="rId3" Type="http://schemas.openxmlformats.org/officeDocument/2006/relationships/slideLayout" Target="../slideLayouts/slideLayout17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6.xml"/><Relationship Id="rId7" Type="http://schemas.openxmlformats.org/officeDocument/2006/relationships/image" Target="../media/image1.wmf"/><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tags" Target="../tags/tag172.xml"/><Relationship Id="rId5" Type="http://schemas.openxmlformats.org/officeDocument/2006/relationships/theme" Target="../theme/theme5.xml"/><Relationship Id="rId4" Type="http://schemas.openxmlformats.org/officeDocument/2006/relationships/slideLayout" Target="../slideLayouts/slideLayout22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40.xml"/><Relationship Id="rId18" Type="http://schemas.openxmlformats.org/officeDocument/2006/relationships/slideLayout" Target="../slideLayouts/slideLayout245.xml"/><Relationship Id="rId26" Type="http://schemas.openxmlformats.org/officeDocument/2006/relationships/slideLayout" Target="../slideLayouts/slideLayout253.xml"/><Relationship Id="rId39" Type="http://schemas.openxmlformats.org/officeDocument/2006/relationships/slideLayout" Target="../slideLayouts/slideLayout266.xml"/><Relationship Id="rId21" Type="http://schemas.openxmlformats.org/officeDocument/2006/relationships/slideLayout" Target="../slideLayouts/slideLayout248.xml"/><Relationship Id="rId34" Type="http://schemas.openxmlformats.org/officeDocument/2006/relationships/slideLayout" Target="../slideLayouts/slideLayout261.xml"/><Relationship Id="rId42" Type="http://schemas.openxmlformats.org/officeDocument/2006/relationships/slideLayout" Target="../slideLayouts/slideLayout269.xml"/><Relationship Id="rId47" Type="http://schemas.openxmlformats.org/officeDocument/2006/relationships/slideLayout" Target="../slideLayouts/slideLayout274.xml"/><Relationship Id="rId50" Type="http://schemas.openxmlformats.org/officeDocument/2006/relationships/slideLayout" Target="../slideLayouts/slideLayout277.xml"/><Relationship Id="rId55" Type="http://schemas.openxmlformats.org/officeDocument/2006/relationships/slideLayout" Target="../slideLayouts/slideLayout282.xml"/><Relationship Id="rId7" Type="http://schemas.openxmlformats.org/officeDocument/2006/relationships/slideLayout" Target="../slideLayouts/slideLayout234.xml"/><Relationship Id="rId12" Type="http://schemas.openxmlformats.org/officeDocument/2006/relationships/slideLayout" Target="../slideLayouts/slideLayout239.xml"/><Relationship Id="rId17" Type="http://schemas.openxmlformats.org/officeDocument/2006/relationships/slideLayout" Target="../slideLayouts/slideLayout244.xml"/><Relationship Id="rId25" Type="http://schemas.openxmlformats.org/officeDocument/2006/relationships/slideLayout" Target="../slideLayouts/slideLayout252.xml"/><Relationship Id="rId33" Type="http://schemas.openxmlformats.org/officeDocument/2006/relationships/slideLayout" Target="../slideLayouts/slideLayout260.xml"/><Relationship Id="rId38" Type="http://schemas.openxmlformats.org/officeDocument/2006/relationships/slideLayout" Target="../slideLayouts/slideLayout265.xml"/><Relationship Id="rId46" Type="http://schemas.openxmlformats.org/officeDocument/2006/relationships/slideLayout" Target="../slideLayouts/slideLayout273.xml"/><Relationship Id="rId59" Type="http://schemas.openxmlformats.org/officeDocument/2006/relationships/image" Target="../media/image1.wmf"/><Relationship Id="rId2" Type="http://schemas.openxmlformats.org/officeDocument/2006/relationships/slideLayout" Target="../slideLayouts/slideLayout229.xml"/><Relationship Id="rId16" Type="http://schemas.openxmlformats.org/officeDocument/2006/relationships/slideLayout" Target="../slideLayouts/slideLayout243.xml"/><Relationship Id="rId20" Type="http://schemas.openxmlformats.org/officeDocument/2006/relationships/slideLayout" Target="../slideLayouts/slideLayout247.xml"/><Relationship Id="rId29" Type="http://schemas.openxmlformats.org/officeDocument/2006/relationships/slideLayout" Target="../slideLayouts/slideLayout256.xml"/><Relationship Id="rId41" Type="http://schemas.openxmlformats.org/officeDocument/2006/relationships/slideLayout" Target="../slideLayouts/slideLayout268.xml"/><Relationship Id="rId54" Type="http://schemas.openxmlformats.org/officeDocument/2006/relationships/slideLayout" Target="../slideLayouts/slideLayout281.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24" Type="http://schemas.openxmlformats.org/officeDocument/2006/relationships/slideLayout" Target="../slideLayouts/slideLayout251.xml"/><Relationship Id="rId32" Type="http://schemas.openxmlformats.org/officeDocument/2006/relationships/slideLayout" Target="../slideLayouts/slideLayout259.xml"/><Relationship Id="rId37" Type="http://schemas.openxmlformats.org/officeDocument/2006/relationships/slideLayout" Target="../slideLayouts/slideLayout264.xml"/><Relationship Id="rId40" Type="http://schemas.openxmlformats.org/officeDocument/2006/relationships/slideLayout" Target="../slideLayouts/slideLayout267.xml"/><Relationship Id="rId45" Type="http://schemas.openxmlformats.org/officeDocument/2006/relationships/slideLayout" Target="../slideLayouts/slideLayout272.xml"/><Relationship Id="rId53" Type="http://schemas.openxmlformats.org/officeDocument/2006/relationships/slideLayout" Target="../slideLayouts/slideLayout280.xml"/><Relationship Id="rId58" Type="http://schemas.openxmlformats.org/officeDocument/2006/relationships/tags" Target="../tags/tag175.xml"/><Relationship Id="rId5" Type="http://schemas.openxmlformats.org/officeDocument/2006/relationships/slideLayout" Target="../slideLayouts/slideLayout232.xml"/><Relationship Id="rId15" Type="http://schemas.openxmlformats.org/officeDocument/2006/relationships/slideLayout" Target="../slideLayouts/slideLayout242.xml"/><Relationship Id="rId23" Type="http://schemas.openxmlformats.org/officeDocument/2006/relationships/slideLayout" Target="../slideLayouts/slideLayout250.xml"/><Relationship Id="rId28" Type="http://schemas.openxmlformats.org/officeDocument/2006/relationships/slideLayout" Target="../slideLayouts/slideLayout255.xml"/><Relationship Id="rId36" Type="http://schemas.openxmlformats.org/officeDocument/2006/relationships/slideLayout" Target="../slideLayouts/slideLayout263.xml"/><Relationship Id="rId49" Type="http://schemas.openxmlformats.org/officeDocument/2006/relationships/slideLayout" Target="../slideLayouts/slideLayout276.xml"/><Relationship Id="rId57" Type="http://schemas.openxmlformats.org/officeDocument/2006/relationships/theme" Target="../theme/theme6.xml"/><Relationship Id="rId10" Type="http://schemas.openxmlformats.org/officeDocument/2006/relationships/slideLayout" Target="../slideLayouts/slideLayout237.xml"/><Relationship Id="rId19" Type="http://schemas.openxmlformats.org/officeDocument/2006/relationships/slideLayout" Target="../slideLayouts/slideLayout246.xml"/><Relationship Id="rId31" Type="http://schemas.openxmlformats.org/officeDocument/2006/relationships/slideLayout" Target="../slideLayouts/slideLayout258.xml"/><Relationship Id="rId44" Type="http://schemas.openxmlformats.org/officeDocument/2006/relationships/slideLayout" Target="../slideLayouts/slideLayout271.xml"/><Relationship Id="rId52" Type="http://schemas.openxmlformats.org/officeDocument/2006/relationships/slideLayout" Target="../slideLayouts/slideLayout279.xml"/><Relationship Id="rId4" Type="http://schemas.openxmlformats.org/officeDocument/2006/relationships/slideLayout" Target="../slideLayouts/slideLayout231.xml"/><Relationship Id="rId9" Type="http://schemas.openxmlformats.org/officeDocument/2006/relationships/slideLayout" Target="../slideLayouts/slideLayout236.xml"/><Relationship Id="rId14" Type="http://schemas.openxmlformats.org/officeDocument/2006/relationships/slideLayout" Target="../slideLayouts/slideLayout241.xml"/><Relationship Id="rId22" Type="http://schemas.openxmlformats.org/officeDocument/2006/relationships/slideLayout" Target="../slideLayouts/slideLayout249.xml"/><Relationship Id="rId27" Type="http://schemas.openxmlformats.org/officeDocument/2006/relationships/slideLayout" Target="../slideLayouts/slideLayout254.xml"/><Relationship Id="rId30" Type="http://schemas.openxmlformats.org/officeDocument/2006/relationships/slideLayout" Target="../slideLayouts/slideLayout257.xml"/><Relationship Id="rId35" Type="http://schemas.openxmlformats.org/officeDocument/2006/relationships/slideLayout" Target="../slideLayouts/slideLayout262.xml"/><Relationship Id="rId43" Type="http://schemas.openxmlformats.org/officeDocument/2006/relationships/slideLayout" Target="../slideLayouts/slideLayout270.xml"/><Relationship Id="rId48" Type="http://schemas.openxmlformats.org/officeDocument/2006/relationships/slideLayout" Target="../slideLayouts/slideLayout275.xml"/><Relationship Id="rId56" Type="http://schemas.openxmlformats.org/officeDocument/2006/relationships/slideLayout" Target="../slideLayouts/slideLayout283.xml"/><Relationship Id="rId8" Type="http://schemas.openxmlformats.org/officeDocument/2006/relationships/slideLayout" Target="../slideLayouts/slideLayout235.xml"/><Relationship Id="rId51" Type="http://schemas.openxmlformats.org/officeDocument/2006/relationships/slideLayout" Target="../slideLayouts/slideLayout278.xml"/><Relationship Id="rId3" Type="http://schemas.openxmlformats.org/officeDocument/2006/relationships/slideLayout" Target="../slideLayouts/slideLayout2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0536D1DE-F9FA-4177-A0C8-6918D6A3E23D}" type="datetime1">
              <a:rPr lang="en-GB" smtClean="0"/>
              <a:t>31/10/2018</a:t>
            </a:fld>
            <a:endParaRPr lang="en-GB" dirty="0"/>
          </a:p>
        </p:txBody>
      </p:sp>
      <p:sp>
        <p:nvSpPr>
          <p:cNvPr id="57" name="Footer Placeholder 4"/>
          <p:cNvSpPr>
            <a:spLocks noGrp="1"/>
          </p:cNvSpPr>
          <p:nvPr>
            <p:ph type="ftr" sz="quarter" idx="3"/>
          </p:nvPr>
        </p:nvSpPr>
        <p:spPr>
          <a:xfrm>
            <a:off x="0" y="6480000"/>
            <a:ext cx="9144000" cy="378000"/>
          </a:xfrm>
          <a:prstGeom prst="rect">
            <a:avLst/>
          </a:prstGeom>
        </p:spPr>
        <p:txBody>
          <a:bodyPr lIns="0" tIns="0" rIns="0" bIns="0" anchor="ctr"/>
          <a:lstStyle>
            <a:lvl1pPr algn="ctr">
              <a:defRPr lang="en-GB" dirty="0"/>
            </a:lvl1pPr>
          </a:lstStyle>
          <a:p>
            <a:endParaRPr lang="en-GB"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cSld>
  <p:clrMap bg1="lt1" tx1="dk1" bg2="lt2" tx2="dk2" accent1="accent1" accent2="accent2" accent3="accent3" accent4="accent4" accent5="accent5" accent6="accent6" hlink="hlink" folHlink="folHlink"/>
  <p:sldLayoutIdLst>
    <p:sldLayoutId id="2147483987" r:id="rId1"/>
    <p:sldLayoutId id="2147483980" r:id="rId2"/>
    <p:sldLayoutId id="2147483981" r:id="rId3"/>
    <p:sldLayoutId id="2147483886" r:id="rId4"/>
    <p:sldLayoutId id="2147483988" r:id="rId5"/>
    <p:sldLayoutId id="2147483825" r:id="rId6"/>
    <p:sldLayoutId id="2147483935" r:id="rId7"/>
    <p:sldLayoutId id="2147483949" r:id="rId8"/>
    <p:sldLayoutId id="2147483826" r:id="rId9"/>
    <p:sldLayoutId id="2147484002" r:id="rId10"/>
    <p:sldLayoutId id="2147484003" r:id="rId11"/>
    <p:sldLayoutId id="2147484004" r:id="rId12"/>
    <p:sldLayoutId id="2147484005" r:id="rId13"/>
    <p:sldLayoutId id="2147483953" r:id="rId14"/>
    <p:sldLayoutId id="2147483954" r:id="rId15"/>
    <p:sldLayoutId id="2147483952" r:id="rId16"/>
    <p:sldLayoutId id="2147483827" r:id="rId17"/>
    <p:sldLayoutId id="2147483937" r:id="rId18"/>
    <p:sldLayoutId id="2147483989" r:id="rId19"/>
    <p:sldLayoutId id="2147483974" r:id="rId20"/>
    <p:sldLayoutId id="2147483979" r:id="rId21"/>
    <p:sldLayoutId id="2147483957" r:id="rId22"/>
    <p:sldLayoutId id="2147483992" r:id="rId23"/>
    <p:sldLayoutId id="2147483823" r:id="rId24"/>
    <p:sldLayoutId id="2147483943" r:id="rId25"/>
    <p:sldLayoutId id="2147483822" r:id="rId26"/>
    <p:sldLayoutId id="2147483966" r:id="rId27"/>
    <p:sldLayoutId id="2147483939" r:id="rId28"/>
    <p:sldLayoutId id="2147483824" r:id="rId29"/>
    <p:sldLayoutId id="2147483940" r:id="rId30"/>
    <p:sldLayoutId id="2147483893" r:id="rId31"/>
    <p:sldLayoutId id="2147483941" r:id="rId32"/>
    <p:sldLayoutId id="2147483888" r:id="rId33"/>
    <p:sldLayoutId id="2147483892" r:id="rId34"/>
    <p:sldLayoutId id="2147483887" r:id="rId35"/>
    <p:sldLayoutId id="2147483889" r:id="rId36"/>
    <p:sldLayoutId id="2147483891" r:id="rId37"/>
    <p:sldLayoutId id="2147483890" r:id="rId38"/>
    <p:sldLayoutId id="2147483934" r:id="rId39"/>
    <p:sldLayoutId id="2147483918" r:id="rId40"/>
    <p:sldLayoutId id="2147483919" r:id="rId41"/>
    <p:sldLayoutId id="2147483912" r:id="rId42"/>
    <p:sldLayoutId id="2147483913" r:id="rId43"/>
    <p:sldLayoutId id="2147483911" r:id="rId44"/>
    <p:sldLayoutId id="2147483915" r:id="rId45"/>
    <p:sldLayoutId id="2147483914" r:id="rId46"/>
    <p:sldLayoutId id="2147483916" r:id="rId47"/>
    <p:sldLayoutId id="2147483833" r:id="rId48"/>
    <p:sldLayoutId id="2147483993" r:id="rId49"/>
    <p:sldLayoutId id="2147483968" r:id="rId50"/>
    <p:sldLayoutId id="2147483969" r:id="rId51"/>
    <p:sldLayoutId id="2147483970" r:id="rId52"/>
    <p:sldLayoutId id="2147483971" r:id="rId53"/>
    <p:sldLayoutId id="2147483972" r:id="rId54"/>
    <p:sldLayoutId id="2147483973" r:id="rId55"/>
  </p:sldLayoutIdLst>
  <p:timing>
    <p:tnLst>
      <p:par>
        <p:cTn id="1" dur="indefinite" restart="never" nodeType="tmRoot"/>
      </p:par>
    </p:tnLst>
  </p:timing>
  <p:hf hdr="0" ftr="0" dt="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8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8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800">
          <a:solidFill>
            <a:schemeClr val="bg1"/>
          </a:solidFill>
          <a:latin typeface="Arial" charset="0"/>
          <a:ea typeface="ＭＳ Ｐゴシック" charset="0"/>
          <a:cs typeface="Arial" charset="0"/>
        </a:defRPr>
      </a:lvl5pPr>
      <a:lvl6pPr marL="457200" algn="l" rtl="0" eaLnBrk="1" fontAlgn="base" hangingPunct="1">
        <a:spcBef>
          <a:spcPct val="0"/>
        </a:spcBef>
        <a:spcAft>
          <a:spcPct val="0"/>
        </a:spcAft>
        <a:defRPr sz="2800">
          <a:solidFill>
            <a:schemeClr val="bg1"/>
          </a:solidFill>
          <a:latin typeface="Arial" charset="0"/>
          <a:cs typeface="Arial" charset="0"/>
        </a:defRPr>
      </a:lvl6pPr>
      <a:lvl7pPr marL="914400" algn="l" rtl="0" eaLnBrk="1" fontAlgn="base" hangingPunct="1">
        <a:spcBef>
          <a:spcPct val="0"/>
        </a:spcBef>
        <a:spcAft>
          <a:spcPct val="0"/>
        </a:spcAft>
        <a:defRPr sz="2800">
          <a:solidFill>
            <a:schemeClr val="bg1"/>
          </a:solidFill>
          <a:latin typeface="Arial" charset="0"/>
          <a:cs typeface="Arial" charset="0"/>
        </a:defRPr>
      </a:lvl7pPr>
      <a:lvl8pPr marL="1371600" algn="l" rtl="0" eaLnBrk="1" fontAlgn="base" hangingPunct="1">
        <a:spcBef>
          <a:spcPct val="0"/>
        </a:spcBef>
        <a:spcAft>
          <a:spcPct val="0"/>
        </a:spcAft>
        <a:defRPr sz="2800">
          <a:solidFill>
            <a:schemeClr val="bg1"/>
          </a:solidFill>
          <a:latin typeface="Arial" charset="0"/>
          <a:cs typeface="Arial" charset="0"/>
        </a:defRPr>
      </a:lvl8pPr>
      <a:lvl9pPr marL="1828800" algn="l" rtl="0" eaLnBrk="1" fontAlgn="base" hangingPunct="1">
        <a:spcBef>
          <a:spcPct val="0"/>
        </a:spcBef>
        <a:spcAft>
          <a:spcPct val="0"/>
        </a:spcAft>
        <a:defRPr sz="28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1" fontAlgn="base" latinLnBrk="0" hangingPunct="1">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1" fontAlgn="base" latinLnBrk="0" hangingPunct="1">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1" fontAlgn="base" latinLnBrk="0" hangingPunct="1">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6805792" y="106043"/>
            <a:ext cx="1868428" cy="944882"/>
          </a:xfrm>
          <a:prstGeom prst="rect">
            <a:avLst/>
          </a:prstGeom>
        </p:spPr>
      </p:pic>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9CF824B2-CF59-48A8-9562-4DFB16113370}" type="datetime1">
              <a:rPr lang="en-GB" smtClean="0"/>
              <a:t>31/10/2018</a:t>
            </a:fld>
            <a:endParaRPr lang="en-GB" dirty="0"/>
          </a:p>
        </p:txBody>
      </p:sp>
      <p:sp>
        <p:nvSpPr>
          <p:cNvPr id="57" name="Footer Placeholder 4"/>
          <p:cNvSpPr>
            <a:spLocks noGrp="1"/>
          </p:cNvSpPr>
          <p:nvPr>
            <p:ph type="ftr" sz="quarter" idx="3"/>
            <p:custDataLst>
              <p:tags r:id="rId58"/>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2356471517"/>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 id="2147484376" r:id="rId12"/>
    <p:sldLayoutId id="2147484377" r:id="rId13"/>
    <p:sldLayoutId id="2147484378" r:id="rId14"/>
    <p:sldLayoutId id="2147484379" r:id="rId15"/>
    <p:sldLayoutId id="2147484380" r:id="rId16"/>
    <p:sldLayoutId id="2147484381" r:id="rId17"/>
    <p:sldLayoutId id="2147484382" r:id="rId18"/>
    <p:sldLayoutId id="2147484383" r:id="rId19"/>
    <p:sldLayoutId id="2147484384" r:id="rId20"/>
    <p:sldLayoutId id="2147484385" r:id="rId21"/>
    <p:sldLayoutId id="2147484386" r:id="rId22"/>
    <p:sldLayoutId id="2147484387" r:id="rId23"/>
    <p:sldLayoutId id="2147484388" r:id="rId24"/>
    <p:sldLayoutId id="2147484389" r:id="rId25"/>
    <p:sldLayoutId id="2147484390" r:id="rId26"/>
    <p:sldLayoutId id="2147484391" r:id="rId27"/>
    <p:sldLayoutId id="2147484392" r:id="rId28"/>
    <p:sldLayoutId id="2147484393" r:id="rId29"/>
    <p:sldLayoutId id="2147484394" r:id="rId30"/>
    <p:sldLayoutId id="2147484395" r:id="rId31"/>
    <p:sldLayoutId id="2147484396" r:id="rId32"/>
    <p:sldLayoutId id="2147484397" r:id="rId33"/>
    <p:sldLayoutId id="2147484398" r:id="rId34"/>
    <p:sldLayoutId id="2147484399" r:id="rId35"/>
    <p:sldLayoutId id="2147484400" r:id="rId36"/>
    <p:sldLayoutId id="2147484401" r:id="rId37"/>
    <p:sldLayoutId id="2147484402" r:id="rId38"/>
    <p:sldLayoutId id="2147484403" r:id="rId39"/>
    <p:sldLayoutId id="2147484404" r:id="rId40"/>
    <p:sldLayoutId id="2147484405" r:id="rId41"/>
    <p:sldLayoutId id="2147484406" r:id="rId42"/>
    <p:sldLayoutId id="2147484407" r:id="rId43"/>
    <p:sldLayoutId id="2147484408" r:id="rId44"/>
    <p:sldLayoutId id="2147484409" r:id="rId45"/>
    <p:sldLayoutId id="2147484410" r:id="rId46"/>
    <p:sldLayoutId id="2147484411" r:id="rId47"/>
    <p:sldLayoutId id="2147484412" r:id="rId48"/>
    <p:sldLayoutId id="2147484413" r:id="rId49"/>
    <p:sldLayoutId id="2147484414" r:id="rId50"/>
    <p:sldLayoutId id="2147484415" r:id="rId51"/>
    <p:sldLayoutId id="2147484416" r:id="rId52"/>
    <p:sldLayoutId id="2147484417" r:id="rId53"/>
    <p:sldLayoutId id="2147484418" r:id="rId54"/>
    <p:sldLayoutId id="2147484419" r:id="rId55"/>
    <p:sldLayoutId id="2147484420" r:id="rId56"/>
  </p:sldLayoutIdLst>
  <p:timing>
    <p:tnLst>
      <p:par>
        <p:cTn id="1" dur="indefinite" restart="never" nodeType="tmRoot"/>
      </p:par>
    </p:tnLst>
  </p:timing>
  <p:hf hdr="0" ft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6805792" y="106043"/>
            <a:ext cx="1868428" cy="944882"/>
          </a:xfrm>
          <a:prstGeom prst="rect">
            <a:avLst/>
          </a:prstGeom>
        </p:spPr>
      </p:pic>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8E2CA585-FF1D-41CC-8E9A-0445ADA032D0}" type="datetime1">
              <a:rPr lang="en-GB" smtClean="0"/>
              <a:t>31/10/2018</a:t>
            </a:fld>
            <a:endParaRPr lang="en-GB" dirty="0"/>
          </a:p>
        </p:txBody>
      </p:sp>
      <p:sp>
        <p:nvSpPr>
          <p:cNvPr id="57" name="Footer Placeholder 4"/>
          <p:cNvSpPr>
            <a:spLocks noGrp="1"/>
          </p:cNvSpPr>
          <p:nvPr>
            <p:ph type="ftr" sz="quarter" idx="3"/>
            <p:custDataLst>
              <p:tags r:id="rId58"/>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225548546"/>
      </p:ext>
    </p:extLst>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12" r:id="rId5"/>
    <p:sldLayoutId id="2147484313" r:id="rId6"/>
    <p:sldLayoutId id="2147484314" r:id="rId7"/>
    <p:sldLayoutId id="2147484315" r:id="rId8"/>
    <p:sldLayoutId id="2147484316" r:id="rId9"/>
    <p:sldLayoutId id="2147484317" r:id="rId10"/>
    <p:sldLayoutId id="2147484318" r:id="rId11"/>
    <p:sldLayoutId id="2147484319" r:id="rId12"/>
    <p:sldLayoutId id="2147484320" r:id="rId13"/>
    <p:sldLayoutId id="2147484321" r:id="rId14"/>
    <p:sldLayoutId id="2147484322" r:id="rId15"/>
    <p:sldLayoutId id="2147484323" r:id="rId16"/>
    <p:sldLayoutId id="2147484324" r:id="rId17"/>
    <p:sldLayoutId id="2147484325" r:id="rId18"/>
    <p:sldLayoutId id="2147484326" r:id="rId19"/>
    <p:sldLayoutId id="2147484327" r:id="rId20"/>
    <p:sldLayoutId id="2147484328" r:id="rId21"/>
    <p:sldLayoutId id="2147484329" r:id="rId22"/>
    <p:sldLayoutId id="2147484330" r:id="rId23"/>
    <p:sldLayoutId id="2147484331" r:id="rId24"/>
    <p:sldLayoutId id="2147484332" r:id="rId25"/>
    <p:sldLayoutId id="2147484333" r:id="rId26"/>
    <p:sldLayoutId id="2147484334" r:id="rId27"/>
    <p:sldLayoutId id="2147484335" r:id="rId28"/>
    <p:sldLayoutId id="2147484336" r:id="rId29"/>
    <p:sldLayoutId id="2147484337" r:id="rId30"/>
    <p:sldLayoutId id="2147484338" r:id="rId31"/>
    <p:sldLayoutId id="2147484339" r:id="rId32"/>
    <p:sldLayoutId id="2147484340" r:id="rId33"/>
    <p:sldLayoutId id="2147484341" r:id="rId34"/>
    <p:sldLayoutId id="2147484342" r:id="rId35"/>
    <p:sldLayoutId id="2147484343" r:id="rId36"/>
    <p:sldLayoutId id="2147484344" r:id="rId37"/>
    <p:sldLayoutId id="2147484345" r:id="rId38"/>
    <p:sldLayoutId id="2147484346" r:id="rId39"/>
    <p:sldLayoutId id="2147484347" r:id="rId40"/>
    <p:sldLayoutId id="2147484348" r:id="rId41"/>
    <p:sldLayoutId id="2147484349" r:id="rId42"/>
    <p:sldLayoutId id="2147484350" r:id="rId43"/>
    <p:sldLayoutId id="2147484351" r:id="rId44"/>
    <p:sldLayoutId id="2147484352" r:id="rId45"/>
    <p:sldLayoutId id="2147484353" r:id="rId46"/>
    <p:sldLayoutId id="2147484354" r:id="rId47"/>
    <p:sldLayoutId id="2147484355" r:id="rId48"/>
    <p:sldLayoutId id="2147484356" r:id="rId49"/>
    <p:sldLayoutId id="2147484357" r:id="rId50"/>
    <p:sldLayoutId id="2147484358" r:id="rId51"/>
    <p:sldLayoutId id="2147484359" r:id="rId52"/>
    <p:sldLayoutId id="2147484360" r:id="rId53"/>
    <p:sldLayoutId id="2147484361" r:id="rId54"/>
    <p:sldLayoutId id="2147484362" r:id="rId55"/>
    <p:sldLayoutId id="2147484363" r:id="rId56"/>
  </p:sldLayoutIdLst>
  <p:timing>
    <p:tnLst>
      <p:par>
        <p:cTn id="1" dur="indefinite" restart="never" nodeType="tmRoot"/>
      </p:par>
    </p:tnLst>
  </p:timing>
  <p:hf hdr="0" ft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6929617" y="119496"/>
            <a:ext cx="1563627" cy="950978"/>
          </a:xfrm>
          <a:prstGeom prst="rect">
            <a:avLst/>
          </a:prstGeom>
        </p:spPr>
      </p:pic>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154AE406-A085-4F85-9D30-FFEDD16F8437}" type="datetime1">
              <a:rPr lang="en-GB" smtClean="0"/>
              <a:t>31/10/2018</a:t>
            </a:fld>
            <a:endParaRPr lang="en-GB" dirty="0"/>
          </a:p>
        </p:txBody>
      </p:sp>
      <p:sp>
        <p:nvSpPr>
          <p:cNvPr id="57" name="Footer Placeholder 4"/>
          <p:cNvSpPr>
            <a:spLocks noGrp="1"/>
          </p:cNvSpPr>
          <p:nvPr>
            <p:ph type="ftr" sz="quarter" idx="3"/>
            <p:custDataLst>
              <p:tags r:id="rId58"/>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spTree>
    <p:extLst>
      <p:ext uri="{BB962C8B-B14F-4D97-AF65-F5344CB8AC3E}">
        <p14:creationId xmlns:p14="http://schemas.microsoft.com/office/powerpoint/2010/main" val="1324403751"/>
      </p:ext>
    </p:extLst>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4254" r:id="rId4"/>
    <p:sldLayoutId id="2147484255" r:id="rId5"/>
    <p:sldLayoutId id="2147484256" r:id="rId6"/>
    <p:sldLayoutId id="2147484257" r:id="rId7"/>
    <p:sldLayoutId id="2147484258" r:id="rId8"/>
    <p:sldLayoutId id="2147484259" r:id="rId9"/>
    <p:sldLayoutId id="2147484260" r:id="rId10"/>
    <p:sldLayoutId id="2147484261" r:id="rId11"/>
    <p:sldLayoutId id="2147484262" r:id="rId12"/>
    <p:sldLayoutId id="2147484263" r:id="rId13"/>
    <p:sldLayoutId id="2147484264" r:id="rId14"/>
    <p:sldLayoutId id="2147484265" r:id="rId15"/>
    <p:sldLayoutId id="2147484266" r:id="rId16"/>
    <p:sldLayoutId id="2147484267" r:id="rId17"/>
    <p:sldLayoutId id="2147484268" r:id="rId18"/>
    <p:sldLayoutId id="2147484269" r:id="rId19"/>
    <p:sldLayoutId id="2147484270" r:id="rId20"/>
    <p:sldLayoutId id="2147484271" r:id="rId21"/>
    <p:sldLayoutId id="2147484272" r:id="rId22"/>
    <p:sldLayoutId id="2147484273" r:id="rId23"/>
    <p:sldLayoutId id="2147484274" r:id="rId24"/>
    <p:sldLayoutId id="2147484275" r:id="rId25"/>
    <p:sldLayoutId id="2147484276" r:id="rId26"/>
    <p:sldLayoutId id="2147484277" r:id="rId27"/>
    <p:sldLayoutId id="2147484278" r:id="rId28"/>
    <p:sldLayoutId id="2147484279" r:id="rId29"/>
    <p:sldLayoutId id="2147484280" r:id="rId30"/>
    <p:sldLayoutId id="2147484281" r:id="rId31"/>
    <p:sldLayoutId id="2147484282" r:id="rId32"/>
    <p:sldLayoutId id="2147484283" r:id="rId33"/>
    <p:sldLayoutId id="2147484284" r:id="rId34"/>
    <p:sldLayoutId id="2147484285" r:id="rId35"/>
    <p:sldLayoutId id="2147484286" r:id="rId36"/>
    <p:sldLayoutId id="2147484287" r:id="rId37"/>
    <p:sldLayoutId id="2147484288" r:id="rId38"/>
    <p:sldLayoutId id="2147484289" r:id="rId39"/>
    <p:sldLayoutId id="2147484290" r:id="rId40"/>
    <p:sldLayoutId id="2147484291" r:id="rId41"/>
    <p:sldLayoutId id="2147484292" r:id="rId42"/>
    <p:sldLayoutId id="2147484293" r:id="rId43"/>
    <p:sldLayoutId id="2147484294" r:id="rId44"/>
    <p:sldLayoutId id="2147484295" r:id="rId45"/>
    <p:sldLayoutId id="2147484296" r:id="rId46"/>
    <p:sldLayoutId id="2147484297" r:id="rId47"/>
    <p:sldLayoutId id="2147484298" r:id="rId48"/>
    <p:sldLayoutId id="2147484299" r:id="rId49"/>
    <p:sldLayoutId id="2147484300" r:id="rId50"/>
    <p:sldLayoutId id="2147484301" r:id="rId51"/>
    <p:sldLayoutId id="2147484302" r:id="rId52"/>
    <p:sldLayoutId id="2147484303" r:id="rId53"/>
    <p:sldLayoutId id="2147484304" r:id="rId54"/>
    <p:sldLayoutId id="2147484305" r:id="rId55"/>
    <p:sldLayoutId id="2147484306" r:id="rId56"/>
  </p:sldLayoutIdLst>
  <p:timing>
    <p:tnLst>
      <p:par>
        <p:cTn id="1" dur="indefinite" restart="never" nodeType="tmRoot"/>
      </p:par>
    </p:tnLst>
  </p:timing>
  <p:hf hdr="0" ft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dirty="0"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4E7F3996-1E83-45D0-97FC-5DECE1FC1DB0}" type="datetime1">
              <a:rPr lang="en-GB" smtClean="0"/>
              <a:t>31/10/2018</a:t>
            </a:fld>
            <a:endParaRPr lang="en-GB" dirty="0"/>
          </a:p>
        </p:txBody>
      </p:sp>
      <p:sp>
        <p:nvSpPr>
          <p:cNvPr id="57" name="Footer Placeholder 4"/>
          <p:cNvSpPr>
            <a:spLocks noGrp="1"/>
          </p:cNvSpPr>
          <p:nvPr>
            <p:ph type="ftr" sz="quarter" idx="3"/>
            <p:custDataLst>
              <p:tags r:id="rId6"/>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lang="en-GB"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pPr/>
              <a:t>‹#›</a:t>
            </a:fld>
            <a:endParaRPr lang="en-GB" dirty="0"/>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2624119142"/>
      </p:ext>
    </p:extLst>
  </p:cSld>
  <p:clrMap bg1="lt1" tx1="dk1" bg2="lt2" tx2="dk2" accent1="accent1" accent2="accent2" accent3="accent3" accent4="accent4" accent5="accent5" accent6="accent6" hlink="hlink" folHlink="folHlink"/>
  <p:sldLayoutIdLst>
    <p:sldLayoutId id="2147484078" r:id="rId1"/>
    <p:sldLayoutId id="2147484075" r:id="rId2"/>
    <p:sldLayoutId id="2147484076" r:id="rId3"/>
    <p:sldLayoutId id="2147484478" r:id="rId4"/>
  </p:sldLayoutIdLst>
  <p:timing>
    <p:tnLst>
      <p:par>
        <p:cTn id="1" dur="indefinite" restart="never" nodeType="tmRoot"/>
      </p:par>
    </p:tnLst>
  </p:timing>
  <p:hf hdr="0" ftr="0" dt="0"/>
  <p:txStyles>
    <p:titleStyle>
      <a:lvl1pPr algn="l" rtl="0" eaLnBrk="0" fontAlgn="base" hangingPunct="0">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p:titleStyle>
    <p:bodyStyle>
      <a:lvl1pPr marL="0" indent="0" algn="l" rtl="0" eaLnBrk="0" fontAlgn="base" hangingPunct="0">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0" fontAlgn="base" latinLnBrk="0" hangingPunct="0">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0" fontAlgn="base" latinLnBrk="0" hangingPunct="0">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0" fontAlgn="base" latinLnBrk="0" hangingPunct="0">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0" fontAlgn="base" hangingPunct="0">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Ideally your title should fit on one line." title="Slide title"/>
          <p:cNvSpPr>
            <a:spLocks noGrp="1"/>
          </p:cNvSpPr>
          <p:nvPr>
            <p:ph type="title"/>
          </p:nvPr>
        </p:nvSpPr>
        <p:spPr>
          <a:xfrm>
            <a:off x="720725" y="-1"/>
            <a:ext cx="5903913" cy="1080000"/>
          </a:xfrm>
          <a:prstGeom prst="rect">
            <a:avLst/>
          </a:prstGeom>
        </p:spPr>
        <p:txBody>
          <a:bodyPr vert="horz" lIns="0" tIns="0" rIns="0" bIns="0" rtlCol="0" anchor="ctr">
            <a:normAutofit/>
          </a:bodyPr>
          <a:lstStyle/>
          <a:p>
            <a:r>
              <a:rPr lang="en-US" smtClean="0"/>
              <a:t>Click to edit Master title style</a:t>
            </a:r>
            <a:endParaRPr lang="en-GB" dirty="0"/>
          </a:p>
        </p:txBody>
      </p:sp>
      <p:cxnSp>
        <p:nvCxnSpPr>
          <p:cNvPr id="70" name="Straight Connector 69"/>
          <p:cNvCxnSpPr/>
          <p:nvPr/>
        </p:nvCxnSpPr>
        <p:spPr bwMode="auto">
          <a:xfrm>
            <a:off x="-3083" y="1079500"/>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a:off x="-3083" y="6480000"/>
            <a:ext cx="9147083"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55" name="Text Placeholder 2" descr="First level - paragraph text&#10;Second level - bullet 1&#10;Third level - bullet 2&#10;&#10;No more than 100 words per slide" title="Main body text"/>
          <p:cNvSpPr>
            <a:spLocks noGrp="1"/>
          </p:cNvSpPr>
          <p:nvPr>
            <p:ph type="body" idx="1"/>
          </p:nvPr>
        </p:nvSpPr>
        <p:spPr>
          <a:xfrm>
            <a:off x="720726" y="1800225"/>
            <a:ext cx="7704137" cy="4140200"/>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6" name="Date Placeholder 3"/>
          <p:cNvSpPr>
            <a:spLocks noGrp="1"/>
          </p:cNvSpPr>
          <p:nvPr>
            <p:ph type="dt" sz="half" idx="2"/>
          </p:nvPr>
        </p:nvSpPr>
        <p:spPr>
          <a:xfrm>
            <a:off x="719136" y="6480000"/>
            <a:ext cx="1871664" cy="378000"/>
          </a:xfrm>
          <a:prstGeom prst="rect">
            <a:avLst/>
          </a:prstGeom>
        </p:spPr>
        <p:txBody>
          <a:bodyPr lIns="0" tIns="0" rIns="0" bIns="0" anchor="ctr"/>
          <a:lstStyle>
            <a:lvl1pPr>
              <a:defRPr sz="800">
                <a:solidFill>
                  <a:schemeClr val="accent1"/>
                </a:solidFill>
                <a:latin typeface="Franklin Gothic Book"/>
                <a:cs typeface="Franklin Gothic Book"/>
              </a:defRPr>
            </a:lvl1pPr>
          </a:lstStyle>
          <a:p>
            <a:fld id="{9CD5F47E-EB1B-4330-B02E-608FE8EE670B}" type="datetime1">
              <a:rPr lang="en-GB" smtClean="0">
                <a:solidFill>
                  <a:srgbClr val="00539B"/>
                </a:solidFill>
              </a:rPr>
              <a:t>31/10/2018</a:t>
            </a:fld>
            <a:endParaRPr lang="en-GB" dirty="0">
              <a:solidFill>
                <a:srgbClr val="00539B"/>
              </a:solidFill>
            </a:endParaRPr>
          </a:p>
        </p:txBody>
      </p:sp>
      <p:sp>
        <p:nvSpPr>
          <p:cNvPr id="57" name="Footer Placeholder 4"/>
          <p:cNvSpPr>
            <a:spLocks noGrp="1"/>
          </p:cNvSpPr>
          <p:nvPr>
            <p:ph type="ftr" sz="quarter" idx="3"/>
            <p:custDataLst>
              <p:tags r:id="rId58"/>
            </p:custDataLst>
          </p:nvPr>
        </p:nvSpPr>
        <p:spPr>
          <a:xfrm>
            <a:off x="0" y="6480000"/>
            <a:ext cx="9144000" cy="378000"/>
          </a:xfrm>
          <a:prstGeom prst="rect">
            <a:avLst/>
          </a:prstGeom>
        </p:spPr>
        <p:txBody>
          <a:bodyPr lIns="0" tIns="0" rIns="0" bIns="0" anchor="ctr"/>
          <a:lstStyle>
            <a:lvl1pPr algn="ctr">
              <a:defRPr lang="en-GB" sz="1000" b="0" i="0" u="none">
                <a:solidFill>
                  <a:srgbClr val="FFFFFF"/>
                </a:solidFill>
                <a:latin typeface="Arial"/>
              </a:defRPr>
            </a:lvl1pPr>
          </a:lstStyle>
          <a:p>
            <a:endParaRPr b="1" dirty="0"/>
          </a:p>
        </p:txBody>
      </p:sp>
      <p:sp>
        <p:nvSpPr>
          <p:cNvPr id="59" name="Slide Number Placeholder 5"/>
          <p:cNvSpPr>
            <a:spLocks noGrp="1"/>
          </p:cNvSpPr>
          <p:nvPr>
            <p:ph type="sldNum" sz="quarter" idx="4"/>
          </p:nvPr>
        </p:nvSpPr>
        <p:spPr>
          <a:xfrm>
            <a:off x="8279567" y="6480000"/>
            <a:ext cx="360002" cy="378000"/>
          </a:xfrm>
          <a:prstGeom prst="rect">
            <a:avLst/>
          </a:prstGeom>
        </p:spPr>
        <p:txBody>
          <a:bodyPr lIns="0" tIns="0" rIns="0" bIns="0" anchor="ctr"/>
          <a:lstStyle>
            <a:lvl1pPr algn="r">
              <a:defRPr sz="800">
                <a:solidFill>
                  <a:schemeClr val="accent1"/>
                </a:solidFill>
                <a:latin typeface="Franklin Gothic Book"/>
                <a:cs typeface="Franklin Gothic Book"/>
              </a:defRPr>
            </a:lvl1pPr>
          </a:lstStyle>
          <a:p>
            <a:fld id="{71F9F866-B438-9445-8D9F-1F8FF6608833}" type="slidenum">
              <a:rPr lang="en-GB" smtClean="0">
                <a:solidFill>
                  <a:srgbClr val="00539B"/>
                </a:solidFill>
              </a:rPr>
              <a:pPr/>
              <a:t>‹#›</a:t>
            </a:fld>
            <a:endParaRPr lang="en-GB" dirty="0">
              <a:solidFill>
                <a:srgbClr val="00539B"/>
              </a:solidFill>
            </a:endParaRPr>
          </a:p>
        </p:txBody>
      </p:sp>
      <p:pic>
        <p:nvPicPr>
          <p:cNvPr id="10" name="Picture 9"/>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7055149" y="228600"/>
            <a:ext cx="1369714" cy="720000"/>
          </a:xfrm>
          <a:prstGeom prst="rect">
            <a:avLst/>
          </a:prstGeom>
        </p:spPr>
      </p:pic>
    </p:spTree>
    <p:extLst>
      <p:ext uri="{BB962C8B-B14F-4D97-AF65-F5344CB8AC3E}">
        <p14:creationId xmlns:p14="http://schemas.microsoft.com/office/powerpoint/2010/main" val="4111427729"/>
      </p:ext>
    </p:extLst>
  </p:cSld>
  <p:clrMap bg1="lt1" tx1="dk1" bg2="lt2" tx2="dk2" accent1="accent1" accent2="accent2" accent3="accent3" accent4="accent4" accent5="accent5" accent6="accent6" hlink="hlink" folHlink="folHlink"/>
  <p:sldLayoutIdLst>
    <p:sldLayoutId id="2147484422" r:id="rId1"/>
    <p:sldLayoutId id="2147484423" r:id="rId2"/>
    <p:sldLayoutId id="2147484424" r:id="rId3"/>
    <p:sldLayoutId id="2147484425" r:id="rId4"/>
    <p:sldLayoutId id="2147484426" r:id="rId5"/>
    <p:sldLayoutId id="2147484427" r:id="rId6"/>
    <p:sldLayoutId id="2147484428" r:id="rId7"/>
    <p:sldLayoutId id="2147484429" r:id="rId8"/>
    <p:sldLayoutId id="2147484430" r:id="rId9"/>
    <p:sldLayoutId id="2147484431" r:id="rId10"/>
    <p:sldLayoutId id="2147484432" r:id="rId11"/>
    <p:sldLayoutId id="2147484433" r:id="rId12"/>
    <p:sldLayoutId id="2147484434" r:id="rId13"/>
    <p:sldLayoutId id="2147484435" r:id="rId14"/>
    <p:sldLayoutId id="2147484436" r:id="rId15"/>
    <p:sldLayoutId id="2147484437" r:id="rId16"/>
    <p:sldLayoutId id="2147484438" r:id="rId17"/>
    <p:sldLayoutId id="2147484439" r:id="rId18"/>
    <p:sldLayoutId id="2147484440" r:id="rId19"/>
    <p:sldLayoutId id="2147484441" r:id="rId20"/>
    <p:sldLayoutId id="2147484442" r:id="rId21"/>
    <p:sldLayoutId id="2147484443" r:id="rId22"/>
    <p:sldLayoutId id="2147484444" r:id="rId23"/>
    <p:sldLayoutId id="2147484445" r:id="rId24"/>
    <p:sldLayoutId id="2147484446" r:id="rId25"/>
    <p:sldLayoutId id="2147484447" r:id="rId26"/>
    <p:sldLayoutId id="2147484448" r:id="rId27"/>
    <p:sldLayoutId id="2147484449" r:id="rId28"/>
    <p:sldLayoutId id="2147484450" r:id="rId29"/>
    <p:sldLayoutId id="2147484451" r:id="rId30"/>
    <p:sldLayoutId id="2147484452" r:id="rId31"/>
    <p:sldLayoutId id="2147484453" r:id="rId32"/>
    <p:sldLayoutId id="2147484454" r:id="rId33"/>
    <p:sldLayoutId id="2147484455" r:id="rId34"/>
    <p:sldLayoutId id="2147484456" r:id="rId35"/>
    <p:sldLayoutId id="2147484457" r:id="rId36"/>
    <p:sldLayoutId id="2147484458" r:id="rId37"/>
    <p:sldLayoutId id="2147484459" r:id="rId38"/>
    <p:sldLayoutId id="2147484460" r:id="rId39"/>
    <p:sldLayoutId id="2147484461" r:id="rId40"/>
    <p:sldLayoutId id="2147484462" r:id="rId41"/>
    <p:sldLayoutId id="2147484463" r:id="rId42"/>
    <p:sldLayoutId id="2147484464" r:id="rId43"/>
    <p:sldLayoutId id="2147484465" r:id="rId44"/>
    <p:sldLayoutId id="2147484466" r:id="rId45"/>
    <p:sldLayoutId id="2147484467" r:id="rId46"/>
    <p:sldLayoutId id="2147484468" r:id="rId47"/>
    <p:sldLayoutId id="2147484469" r:id="rId48"/>
    <p:sldLayoutId id="2147484470" r:id="rId49"/>
    <p:sldLayoutId id="2147484471" r:id="rId50"/>
    <p:sldLayoutId id="2147484472" r:id="rId51"/>
    <p:sldLayoutId id="2147484473" r:id="rId52"/>
    <p:sldLayoutId id="2147484474" r:id="rId53"/>
    <p:sldLayoutId id="2147484475" r:id="rId54"/>
    <p:sldLayoutId id="2147484476" r:id="rId55"/>
    <p:sldLayoutId id="2147484477" r:id="rId56"/>
  </p:sldLayoutIdLst>
  <p:timing>
    <p:tnLst>
      <p:par>
        <p:cTn id="1" dur="indefinite" restart="never" nodeType="tmRoot"/>
      </p:par>
    </p:tnLst>
  </p:timing>
  <p:hf hdr="0" ftr="0" dt="0"/>
  <p:txStyles>
    <p:titleStyle>
      <a:lvl1pPr algn="l" rtl="0" eaLnBrk="1" fontAlgn="base" hangingPunct="1">
        <a:spcBef>
          <a:spcPct val="0"/>
        </a:spcBef>
        <a:spcAft>
          <a:spcPct val="0"/>
        </a:spcAft>
        <a:defRPr sz="2800" b="0" i="0" kern="120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1" fontAlgn="base" hangingPunct="1">
        <a:spcBef>
          <a:spcPct val="0"/>
        </a:spcBef>
        <a:spcAft>
          <a:spcPct val="0"/>
        </a:spcAft>
        <a:defRPr sz="2800">
          <a:solidFill>
            <a:schemeClr val="bg1"/>
          </a:solidFill>
          <a:latin typeface="Arial" charset="0"/>
          <a:ea typeface="ＭＳ Ｐゴシック" charset="0"/>
          <a:cs typeface="Arial" charset="0"/>
        </a:defRPr>
      </a:lvl2pPr>
      <a:lvl3pPr algn="l" rtl="0" eaLnBrk="1" fontAlgn="base" hangingPunct="1">
        <a:spcBef>
          <a:spcPct val="0"/>
        </a:spcBef>
        <a:spcAft>
          <a:spcPct val="0"/>
        </a:spcAft>
        <a:defRPr sz="2800">
          <a:solidFill>
            <a:schemeClr val="bg1"/>
          </a:solidFill>
          <a:latin typeface="Arial" charset="0"/>
          <a:ea typeface="ＭＳ Ｐゴシック" charset="0"/>
          <a:cs typeface="Arial" charset="0"/>
        </a:defRPr>
      </a:lvl3pPr>
      <a:lvl4pPr algn="l" rtl="0" eaLnBrk="1" fontAlgn="base" hangingPunct="1">
        <a:spcBef>
          <a:spcPct val="0"/>
        </a:spcBef>
        <a:spcAft>
          <a:spcPct val="0"/>
        </a:spcAft>
        <a:defRPr sz="2800">
          <a:solidFill>
            <a:schemeClr val="bg1"/>
          </a:solidFill>
          <a:latin typeface="Arial" charset="0"/>
          <a:ea typeface="ＭＳ Ｐゴシック" charset="0"/>
          <a:cs typeface="Arial" charset="0"/>
        </a:defRPr>
      </a:lvl4pPr>
      <a:lvl5pPr algn="l" rtl="0" eaLnBrk="1" fontAlgn="base" hangingPunct="1">
        <a:spcBef>
          <a:spcPct val="0"/>
        </a:spcBef>
        <a:spcAft>
          <a:spcPct val="0"/>
        </a:spcAft>
        <a:defRPr sz="2800">
          <a:solidFill>
            <a:schemeClr val="bg1"/>
          </a:solidFill>
          <a:latin typeface="Arial" charset="0"/>
          <a:ea typeface="ＭＳ Ｐゴシック" charset="0"/>
          <a:cs typeface="Arial" charset="0"/>
        </a:defRPr>
      </a:lvl5pPr>
      <a:lvl6pPr marL="457200" algn="l" rtl="0" eaLnBrk="1" fontAlgn="base" hangingPunct="1">
        <a:spcBef>
          <a:spcPct val="0"/>
        </a:spcBef>
        <a:spcAft>
          <a:spcPct val="0"/>
        </a:spcAft>
        <a:defRPr sz="2800">
          <a:solidFill>
            <a:schemeClr val="bg1"/>
          </a:solidFill>
          <a:latin typeface="Arial" charset="0"/>
          <a:cs typeface="Arial" charset="0"/>
        </a:defRPr>
      </a:lvl6pPr>
      <a:lvl7pPr marL="914400" algn="l" rtl="0" eaLnBrk="1" fontAlgn="base" hangingPunct="1">
        <a:spcBef>
          <a:spcPct val="0"/>
        </a:spcBef>
        <a:spcAft>
          <a:spcPct val="0"/>
        </a:spcAft>
        <a:defRPr sz="2800">
          <a:solidFill>
            <a:schemeClr val="bg1"/>
          </a:solidFill>
          <a:latin typeface="Arial" charset="0"/>
          <a:cs typeface="Arial" charset="0"/>
        </a:defRPr>
      </a:lvl7pPr>
      <a:lvl8pPr marL="1371600" algn="l" rtl="0" eaLnBrk="1" fontAlgn="base" hangingPunct="1">
        <a:spcBef>
          <a:spcPct val="0"/>
        </a:spcBef>
        <a:spcAft>
          <a:spcPct val="0"/>
        </a:spcAft>
        <a:defRPr sz="2800">
          <a:solidFill>
            <a:schemeClr val="bg1"/>
          </a:solidFill>
          <a:latin typeface="Arial" charset="0"/>
          <a:cs typeface="Arial" charset="0"/>
        </a:defRPr>
      </a:lvl8pPr>
      <a:lvl9pPr marL="1828800" algn="l" rtl="0" eaLnBrk="1" fontAlgn="base" hangingPunct="1">
        <a:spcBef>
          <a:spcPct val="0"/>
        </a:spcBef>
        <a:spcAft>
          <a:spcPct val="0"/>
        </a:spcAft>
        <a:defRPr sz="2800">
          <a:solidFill>
            <a:schemeClr val="bg1"/>
          </a:solidFill>
          <a:latin typeface="Arial" charset="0"/>
          <a:cs typeface="Arial" charset="0"/>
        </a:defRPr>
      </a:lvl9pPr>
    </p:titleStyle>
    <p:bodyStyle>
      <a:lvl1pPr marL="0" indent="0" algn="l" rtl="0" eaLnBrk="1" fontAlgn="base" hangingPunct="1">
        <a:lnSpc>
          <a:spcPct val="100000"/>
        </a:lnSpc>
        <a:spcBef>
          <a:spcPts val="0"/>
        </a:spcBef>
        <a:spcAft>
          <a:spcPts val="1200"/>
        </a:spcAft>
        <a:buClrTx/>
        <a:buFontTx/>
        <a:buNone/>
        <a:defRPr lang="en-US" sz="2000" kern="1200" smtClean="0">
          <a:solidFill>
            <a:schemeClr val="tx1">
              <a:lumMod val="50000"/>
            </a:schemeClr>
          </a:solidFill>
          <a:latin typeface="Franklin Gothic Book"/>
          <a:ea typeface="ＭＳ Ｐゴシック" charset="0"/>
          <a:cs typeface="Franklin Gothic Book"/>
        </a:defRPr>
      </a:lvl1pPr>
      <a:lvl2pPr marL="179388" marR="0" indent="-179388" algn="l" defTabSz="914400" rtl="0" eaLnBrk="1" fontAlgn="base" latinLnBrk="0" hangingPunct="1">
        <a:lnSpc>
          <a:spcPct val="100000"/>
        </a:lnSpc>
        <a:spcBef>
          <a:spcPts val="0"/>
        </a:spcBef>
        <a:spcAft>
          <a:spcPts val="1200"/>
        </a:spcAft>
        <a:buClr>
          <a:srgbClr val="00539B"/>
        </a:buClr>
        <a:buSzTx/>
        <a:buFont typeface="Arial" charset="0"/>
        <a:buChar char="•"/>
        <a:tabLst/>
        <a:defRPr lang="en-US" sz="2000" kern="1200" smtClean="0">
          <a:solidFill>
            <a:schemeClr val="tx1">
              <a:lumMod val="50000"/>
            </a:schemeClr>
          </a:solidFill>
          <a:latin typeface="Franklin Gothic Book"/>
          <a:ea typeface="Franklin Gothic Book"/>
          <a:cs typeface="Franklin Gothic Book"/>
        </a:defRPr>
      </a:lvl2pPr>
      <a:lvl3pPr marL="360000" marR="0" indent="-180000" algn="l" defTabSz="914400" rtl="0" eaLnBrk="1" fontAlgn="base" latinLnBrk="0" hangingPunct="1">
        <a:lnSpc>
          <a:spcPct val="100000"/>
        </a:lnSpc>
        <a:spcBef>
          <a:spcPts val="0"/>
        </a:spcBef>
        <a:spcAft>
          <a:spcPts val="1200"/>
        </a:spcAft>
        <a:buClrTx/>
        <a:buSzTx/>
        <a:buFont typeface="Arial"/>
        <a:buChar char="•"/>
        <a:tabLst/>
        <a:defRPr lang="en-US" sz="2000" kern="1200" smtClean="0">
          <a:solidFill>
            <a:schemeClr val="tx1">
              <a:lumMod val="50000"/>
            </a:schemeClr>
          </a:solidFill>
          <a:latin typeface="Franklin Gothic Book"/>
          <a:ea typeface="Franklin Gothic Book"/>
          <a:cs typeface="Franklin Gothic Book"/>
        </a:defRPr>
      </a:lvl3pPr>
      <a:lvl4pPr marL="540000" marR="0" indent="-180000" algn="l" defTabSz="914400" rtl="0" eaLnBrk="1" fontAlgn="base" latinLnBrk="0" hangingPunct="1">
        <a:lnSpc>
          <a:spcPct val="100000"/>
        </a:lnSpc>
        <a:spcBef>
          <a:spcPts val="0"/>
        </a:spcBef>
        <a:spcAft>
          <a:spcPts val="1200"/>
        </a:spcAft>
        <a:buClrTx/>
        <a:buSzTx/>
        <a:buFont typeface="Arial" panose="020B0604020202020204" pitchFamily="34" charset="0"/>
        <a:buChar char="‒"/>
        <a:tabLst/>
        <a:defRPr lang="en-US" sz="2000" kern="1200" baseline="0" smtClean="0">
          <a:solidFill>
            <a:schemeClr val="tx1">
              <a:lumMod val="50000"/>
            </a:schemeClr>
          </a:solidFill>
          <a:latin typeface="Franklin Gothic Book"/>
          <a:ea typeface="Franklin Gothic Book"/>
          <a:cs typeface="Franklin Gothic Book"/>
        </a:defRPr>
      </a:lvl4pPr>
      <a:lvl5pPr marL="2057400" indent="0" algn="l" rtl="0" eaLnBrk="1" fontAlgn="base" hangingPunct="1">
        <a:lnSpc>
          <a:spcPct val="100000"/>
        </a:lnSpc>
        <a:spcBef>
          <a:spcPts val="0"/>
        </a:spcBef>
        <a:spcAft>
          <a:spcPts val="1200"/>
        </a:spcAft>
        <a:buFont typeface="Arial" charset="0"/>
        <a:buNone/>
        <a:defRPr sz="1200" kern="1200">
          <a:solidFill>
            <a:srgbClr val="929395"/>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2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2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2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2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2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2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2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2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2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2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2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2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2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2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2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27.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22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2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2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2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27.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227.xml"/><Relationship Id="rId4"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2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19138" y="5222721"/>
            <a:ext cx="6291266" cy="949105"/>
          </a:xfrm>
        </p:spPr>
        <p:txBody>
          <a:bodyPr>
            <a:normAutofit fontScale="90000"/>
          </a:bodyPr>
          <a:lstStyle/>
          <a:p>
            <a:r>
              <a:rPr lang="en-US" dirty="0" smtClean="0"/>
              <a:t>Regional Economic Prospects</a:t>
            </a:r>
            <a:br>
              <a:rPr lang="en-US" dirty="0" smtClean="0"/>
            </a:br>
            <a:r>
              <a:rPr lang="en-US" dirty="0" smtClean="0"/>
              <a:t>November 2018</a:t>
            </a:r>
            <a:endParaRPr lang="en-US" dirty="0"/>
          </a:p>
        </p:txBody>
      </p:sp>
      <p:sp>
        <p:nvSpPr>
          <p:cNvPr id="6" name="Title 4"/>
          <p:cNvSpPr txBox="1">
            <a:spLocks/>
          </p:cNvSpPr>
          <p:nvPr/>
        </p:nvSpPr>
        <p:spPr>
          <a:xfrm>
            <a:off x="719138" y="1034170"/>
            <a:ext cx="8032976" cy="1151906"/>
          </a:xfrm>
          <a:prstGeom prst="rect">
            <a:avLst/>
          </a:prstGeom>
        </p:spPr>
        <p:txBody>
          <a:bodyPr vert="horz" lIns="0" tIns="0" rIns="0" bIns="0" rtlCol="0" anchor="b">
            <a:noAutofit/>
          </a:bodyPr>
          <a:lstStyle>
            <a:lvl1pPr algn="l" rtl="0" eaLnBrk="0" fontAlgn="base" hangingPunct="0">
              <a:spcBef>
                <a:spcPct val="0"/>
              </a:spcBef>
              <a:spcAft>
                <a:spcPct val="0"/>
              </a:spcAft>
              <a:defRPr sz="3200" b="0" i="0" kern="1200" baseline="0">
                <a:solidFill>
                  <a:schemeClr val="accent1"/>
                </a:solidFill>
                <a:latin typeface="Bodoni MT" panose="02070603080606020203" pitchFamily="18" charset="0"/>
                <a:ea typeface="ＭＳ Ｐゴシック" charset="0"/>
                <a:cs typeface="Bodoni MT" panose="02070603080606020203" pitchFamily="18" charset="0"/>
              </a:defRPr>
            </a:lvl1pPr>
            <a:lvl2pPr algn="l" rtl="0" eaLnBrk="0" fontAlgn="base" hangingPunct="0">
              <a:spcBef>
                <a:spcPct val="0"/>
              </a:spcBef>
              <a:spcAft>
                <a:spcPct val="0"/>
              </a:spcAft>
              <a:defRPr sz="2800">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2800">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2800">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2800">
                <a:solidFill>
                  <a:schemeClr val="bg1"/>
                </a:solidFill>
                <a:latin typeface="Arial" charset="0"/>
                <a:ea typeface="ＭＳ Ｐゴシック" charset="0"/>
                <a:cs typeface="Arial" charset="0"/>
              </a:defRPr>
            </a:lvl5pPr>
            <a:lvl6pPr marL="457200" algn="l" rtl="0" fontAlgn="base">
              <a:spcBef>
                <a:spcPct val="0"/>
              </a:spcBef>
              <a:spcAft>
                <a:spcPct val="0"/>
              </a:spcAft>
              <a:defRPr sz="2800">
                <a:solidFill>
                  <a:schemeClr val="bg1"/>
                </a:solidFill>
                <a:latin typeface="Arial" charset="0"/>
                <a:cs typeface="Arial" charset="0"/>
              </a:defRPr>
            </a:lvl6pPr>
            <a:lvl7pPr marL="914400" algn="l" rtl="0" fontAlgn="base">
              <a:spcBef>
                <a:spcPct val="0"/>
              </a:spcBef>
              <a:spcAft>
                <a:spcPct val="0"/>
              </a:spcAft>
              <a:defRPr sz="2800">
                <a:solidFill>
                  <a:schemeClr val="bg1"/>
                </a:solidFill>
                <a:latin typeface="Arial" charset="0"/>
                <a:cs typeface="Arial" charset="0"/>
              </a:defRPr>
            </a:lvl7pPr>
            <a:lvl8pPr marL="1371600" algn="l" rtl="0" fontAlgn="base">
              <a:spcBef>
                <a:spcPct val="0"/>
              </a:spcBef>
              <a:spcAft>
                <a:spcPct val="0"/>
              </a:spcAft>
              <a:defRPr sz="2800">
                <a:solidFill>
                  <a:schemeClr val="bg1"/>
                </a:solidFill>
                <a:latin typeface="Arial" charset="0"/>
                <a:cs typeface="Arial" charset="0"/>
              </a:defRPr>
            </a:lvl8pPr>
            <a:lvl9pPr marL="1828800" algn="l" rtl="0" fontAlgn="base">
              <a:spcBef>
                <a:spcPct val="0"/>
              </a:spcBef>
              <a:spcAft>
                <a:spcPct val="0"/>
              </a:spcAft>
              <a:defRPr sz="2800">
                <a:solidFill>
                  <a:schemeClr val="bg1"/>
                </a:solidFill>
                <a:latin typeface="Arial" charset="0"/>
                <a:cs typeface="Arial" charset="0"/>
              </a:defRPr>
            </a:lvl9pPr>
          </a:lstStyle>
          <a:p>
            <a:pPr>
              <a:lnSpc>
                <a:spcPts val="5000"/>
              </a:lnSpc>
              <a:spcAft>
                <a:spcPts val="0"/>
              </a:spcAft>
            </a:pPr>
            <a:r>
              <a:rPr lang="en-US" sz="2000" b="1" dirty="0" smtClean="0">
                <a:solidFill>
                  <a:schemeClr val="bg1"/>
                </a:solidFill>
                <a:latin typeface="Arial" pitchFamily="34" charset="0"/>
                <a:cs typeface="Arial" pitchFamily="34" charset="0"/>
              </a:rPr>
              <a:t>IN THE SHADOW OF TRADE CONFLICTS </a:t>
            </a:r>
          </a:p>
          <a:p>
            <a:pPr>
              <a:lnSpc>
                <a:spcPts val="5000"/>
              </a:lnSpc>
              <a:spcAft>
                <a:spcPts val="0"/>
              </a:spcAft>
            </a:pPr>
            <a:r>
              <a:rPr lang="en-GB" sz="1800" b="1" dirty="0" smtClean="0">
                <a:solidFill>
                  <a:schemeClr val="bg1"/>
                </a:solidFill>
                <a:latin typeface="Arial" pitchFamily="34" charset="0"/>
                <a:cs typeface="Arial" pitchFamily="34" charset="0"/>
              </a:rPr>
              <a:t>Sustained growth amidst tighter financing conditions</a:t>
            </a:r>
            <a:endParaRPr lang="en-US" sz="18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771333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81341" y="-1"/>
            <a:ext cx="7208220" cy="1080000"/>
          </a:xfrm>
        </p:spPr>
        <p:txBody>
          <a:bodyPr vert="horz" lIns="0" tIns="0" rIns="0" bIns="0" rtlCol="0" anchor="ctr">
            <a:normAutofit/>
          </a:bodyPr>
          <a:lstStyle/>
          <a:p>
            <a:r>
              <a:rPr lang="en-GB" sz="2400" dirty="0" smtClean="0"/>
              <a:t>Solid growth momentum but financing conditions tightening, trade wars escalating, dearer oil</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2</a:t>
            </a:fld>
            <a:endParaRPr lang="en-GB" dirty="0"/>
          </a:p>
        </p:txBody>
      </p:sp>
      <p:sp>
        <p:nvSpPr>
          <p:cNvPr id="5" name="Rectangle 4"/>
          <p:cNvSpPr/>
          <p:nvPr/>
        </p:nvSpPr>
        <p:spPr>
          <a:xfrm>
            <a:off x="181341" y="1273430"/>
            <a:ext cx="8772159" cy="4832092"/>
          </a:xfrm>
          <a:prstGeom prst="rect">
            <a:avLst/>
          </a:prstGeom>
        </p:spPr>
        <p:txBody>
          <a:bodyPr wrap="square">
            <a:spAutoFit/>
          </a:bodyPr>
          <a:lstStyle/>
          <a:p>
            <a:pPr>
              <a:spcBef>
                <a:spcPts val="0"/>
              </a:spcBef>
            </a:pPr>
            <a:r>
              <a:rPr lang="en-GB" sz="1400" dirty="0" smtClean="0">
                <a:solidFill>
                  <a:srgbClr val="002060"/>
                </a:solidFill>
              </a:rPr>
              <a:t>Growth in the EBRD regions in H1 2018 unchanged at 3.8%</a:t>
            </a:r>
          </a:p>
          <a:p>
            <a:pPr>
              <a:spcBef>
                <a:spcPts val="0"/>
              </a:spcBef>
            </a:pPr>
            <a:endParaRPr lang="en-GB" sz="1400" dirty="0" smtClean="0">
              <a:solidFill>
                <a:srgbClr val="002060"/>
              </a:solidFill>
            </a:endParaRPr>
          </a:p>
          <a:p>
            <a:pPr>
              <a:spcBef>
                <a:spcPts val="0"/>
              </a:spcBef>
            </a:pPr>
            <a:endParaRPr lang="en-GB" sz="1400" dirty="0">
              <a:solidFill>
                <a:srgbClr val="002060"/>
              </a:solidFill>
            </a:endParaRPr>
          </a:p>
          <a:p>
            <a:pPr>
              <a:spcBef>
                <a:spcPts val="0"/>
              </a:spcBef>
            </a:pPr>
            <a:r>
              <a:rPr lang="en-GB" sz="1400" dirty="0" smtClean="0">
                <a:solidFill>
                  <a:srgbClr val="002060"/>
                </a:solidFill>
              </a:rPr>
              <a:t>Financing conditions for emerging markets remain favourable but the tide has turned</a:t>
            </a:r>
          </a:p>
          <a:p>
            <a:pPr>
              <a:spcBef>
                <a:spcPts val="0"/>
              </a:spcBef>
            </a:pPr>
            <a:endParaRPr lang="en-GB" sz="1400" dirty="0">
              <a:solidFill>
                <a:srgbClr val="002060"/>
              </a:solidFill>
            </a:endParaRPr>
          </a:p>
          <a:p>
            <a:pPr marL="285750" indent="-285750">
              <a:spcBef>
                <a:spcPts val="0"/>
              </a:spcBef>
              <a:buFont typeface="Arial" panose="020B0604020202020204" pitchFamily="34" charset="0"/>
              <a:buChar char="•"/>
            </a:pPr>
            <a:r>
              <a:rPr lang="en-GB" sz="1400" dirty="0" smtClean="0">
                <a:solidFill>
                  <a:srgbClr val="002060"/>
                </a:solidFill>
              </a:rPr>
              <a:t>Reflecting change of policy mix in the US (fiscal stimulus. Monetary tightening)</a:t>
            </a:r>
          </a:p>
          <a:p>
            <a:pPr marL="285750" indent="-285750">
              <a:spcBef>
                <a:spcPts val="0"/>
              </a:spcBef>
              <a:buFont typeface="Arial" panose="020B0604020202020204" pitchFamily="34" charset="0"/>
              <a:buChar char="•"/>
            </a:pPr>
            <a:endParaRPr lang="en-GB" sz="1400" dirty="0" smtClean="0">
              <a:solidFill>
                <a:srgbClr val="002060"/>
              </a:solidFill>
            </a:endParaRPr>
          </a:p>
          <a:p>
            <a:pPr marL="285750" indent="-285750">
              <a:spcBef>
                <a:spcPts val="0"/>
              </a:spcBef>
              <a:buFont typeface="Arial" panose="020B0604020202020204" pitchFamily="34" charset="0"/>
              <a:buChar char="•"/>
            </a:pPr>
            <a:r>
              <a:rPr lang="en-GB" sz="1400" dirty="0" smtClean="0">
                <a:solidFill>
                  <a:srgbClr val="002060"/>
                </a:solidFill>
              </a:rPr>
              <a:t>Exposing weaknesses in selected emerging markets – Argentina, Turkey, South Africa/Zambia </a:t>
            </a:r>
          </a:p>
          <a:p>
            <a:pPr marL="285750" indent="-285750">
              <a:spcBef>
                <a:spcPts val="0"/>
              </a:spcBef>
              <a:buFont typeface="Arial" panose="020B0604020202020204" pitchFamily="34" charset="0"/>
              <a:buChar char="•"/>
            </a:pPr>
            <a:endParaRPr lang="en-GB" sz="1400" dirty="0">
              <a:solidFill>
                <a:srgbClr val="002060"/>
              </a:solidFill>
            </a:endParaRPr>
          </a:p>
          <a:p>
            <a:pPr>
              <a:spcBef>
                <a:spcPts val="0"/>
              </a:spcBef>
            </a:pPr>
            <a:endParaRPr lang="en-GB" sz="1400" dirty="0" smtClean="0">
              <a:solidFill>
                <a:srgbClr val="002060"/>
              </a:solidFill>
            </a:endParaRPr>
          </a:p>
          <a:p>
            <a:pPr>
              <a:spcBef>
                <a:spcPts val="0"/>
              </a:spcBef>
            </a:pPr>
            <a:r>
              <a:rPr lang="en-GB" sz="1400" dirty="0" smtClean="0">
                <a:solidFill>
                  <a:srgbClr val="002060"/>
                </a:solidFill>
              </a:rPr>
              <a:t>Escalating trade wars could, in an extreme scenario, lead to unwinding of global value chains with profound impact on economies globally</a:t>
            </a:r>
          </a:p>
          <a:p>
            <a:pPr>
              <a:spcBef>
                <a:spcPts val="0"/>
              </a:spcBef>
            </a:pPr>
            <a:endParaRPr lang="en-GB" sz="1400" dirty="0">
              <a:solidFill>
                <a:srgbClr val="002060"/>
              </a:solidFill>
            </a:endParaRPr>
          </a:p>
          <a:p>
            <a:pPr marL="285750" indent="-285750">
              <a:spcBef>
                <a:spcPts val="0"/>
              </a:spcBef>
              <a:buFont typeface="Arial" panose="020B0604020202020204" pitchFamily="34" charset="0"/>
              <a:buChar char="•"/>
            </a:pPr>
            <a:r>
              <a:rPr lang="en-GB" sz="1400" dirty="0" smtClean="0">
                <a:solidFill>
                  <a:srgbClr val="002060"/>
                </a:solidFill>
              </a:rPr>
              <a:t>In general, the region is more strongly reliant on global value chains than most EMs, hence high risks</a:t>
            </a:r>
            <a:endParaRPr lang="en-GB" sz="1400" dirty="0">
              <a:solidFill>
                <a:srgbClr val="002060"/>
              </a:solidFill>
            </a:endParaRPr>
          </a:p>
          <a:p>
            <a:pPr marL="285750" indent="-285750">
              <a:spcBef>
                <a:spcPts val="0"/>
              </a:spcBef>
              <a:buFont typeface="Arial" panose="020B0604020202020204" pitchFamily="34" charset="0"/>
              <a:buChar char="•"/>
            </a:pPr>
            <a:endParaRPr lang="en-GB" sz="1400" dirty="0" smtClean="0">
              <a:solidFill>
                <a:srgbClr val="002060"/>
              </a:solidFill>
            </a:endParaRPr>
          </a:p>
          <a:p>
            <a:pPr marL="285750" indent="-285750">
              <a:spcBef>
                <a:spcPts val="0"/>
              </a:spcBef>
              <a:buFont typeface="Arial" panose="020B0604020202020204" pitchFamily="34" charset="0"/>
              <a:buChar char="•"/>
            </a:pPr>
            <a:r>
              <a:rPr lang="en-GB" sz="1400" dirty="0" smtClean="0">
                <a:solidFill>
                  <a:srgbClr val="002060"/>
                </a:solidFill>
              </a:rPr>
              <a:t>Ability to reconstruct value chains domestically / regionally will depend on innovation capabilities, quality of management, size of markets</a:t>
            </a:r>
          </a:p>
          <a:p>
            <a:pPr marL="285750" indent="-285750">
              <a:spcBef>
                <a:spcPts val="0"/>
              </a:spcBef>
              <a:buFont typeface="Arial" panose="020B0604020202020204" pitchFamily="34" charset="0"/>
              <a:buChar char="•"/>
            </a:pPr>
            <a:endParaRPr lang="en-GB" sz="1400" dirty="0">
              <a:solidFill>
                <a:srgbClr val="002060"/>
              </a:solidFill>
            </a:endParaRPr>
          </a:p>
          <a:p>
            <a:pPr>
              <a:spcBef>
                <a:spcPts val="0"/>
              </a:spcBef>
            </a:pPr>
            <a:r>
              <a:rPr lang="en-GB" sz="1400" dirty="0" smtClean="0">
                <a:solidFill>
                  <a:srgbClr val="002060"/>
                </a:solidFill>
              </a:rPr>
              <a:t>Higher oil prices</a:t>
            </a:r>
          </a:p>
          <a:p>
            <a:pPr>
              <a:spcBef>
                <a:spcPts val="0"/>
              </a:spcBef>
            </a:pPr>
            <a:endParaRPr lang="en-GB" sz="1400" dirty="0">
              <a:solidFill>
                <a:srgbClr val="002060"/>
              </a:solidFill>
            </a:endParaRPr>
          </a:p>
          <a:p>
            <a:pPr marL="285750" indent="-285750">
              <a:spcBef>
                <a:spcPts val="0"/>
              </a:spcBef>
              <a:buFont typeface="Arial" panose="020B0604020202020204" pitchFamily="34" charset="0"/>
              <a:buChar char="•"/>
            </a:pPr>
            <a:r>
              <a:rPr lang="en-GB" sz="1400" dirty="0" smtClean="0">
                <a:solidFill>
                  <a:srgbClr val="002060"/>
                </a:solidFill>
              </a:rPr>
              <a:t>Stronger global demand, lower supply (from Venezuela), production caps by OPEC + Russia, infrastructure bottlenecks holding back supply of shale oil</a:t>
            </a:r>
          </a:p>
        </p:txBody>
      </p:sp>
    </p:spTree>
    <p:extLst>
      <p:ext uri="{BB962C8B-B14F-4D97-AF65-F5344CB8AC3E}">
        <p14:creationId xmlns:p14="http://schemas.microsoft.com/office/powerpoint/2010/main" val="2623798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5" y="-1"/>
            <a:ext cx="7570848" cy="1080000"/>
          </a:xfrm>
        </p:spPr>
        <p:txBody>
          <a:bodyPr vert="horz" lIns="0" tIns="0" rIns="0" bIns="0" rtlCol="0" anchor="ctr">
            <a:normAutofit/>
          </a:bodyPr>
          <a:lstStyle/>
          <a:p>
            <a:r>
              <a:rPr lang="en-GB" sz="2400" dirty="0" smtClean="0"/>
              <a:t>On a 12-month rolling basis, growth reached 4.1% </a:t>
            </a:r>
            <a:br>
              <a:rPr lang="en-GB" sz="2400" dirty="0" smtClean="0"/>
            </a:br>
            <a:r>
              <a:rPr lang="en-GB" sz="2400" dirty="0" smtClean="0"/>
              <a:t>at end-June 2018</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3</a:t>
            </a:fld>
            <a:endParaRPr lang="en-GB" dirty="0"/>
          </a:p>
        </p:txBody>
      </p:sp>
      <p:sp>
        <p:nvSpPr>
          <p:cNvPr id="7" name="TextBox 6"/>
          <p:cNvSpPr txBox="1"/>
          <p:nvPr/>
        </p:nvSpPr>
        <p:spPr>
          <a:xfrm>
            <a:off x="145127" y="6480000"/>
            <a:ext cx="8582579" cy="400110"/>
          </a:xfrm>
          <a:prstGeom prst="rect">
            <a:avLst/>
          </a:prstGeom>
          <a:noFill/>
        </p:spPr>
        <p:txBody>
          <a:bodyPr wrap="square" rtlCol="0">
            <a:spAutoFit/>
          </a:bodyPr>
          <a:lstStyle/>
          <a:p>
            <a:r>
              <a:rPr lang="en-GB" sz="1000" dirty="0">
                <a:solidFill>
                  <a:srgbClr val="002060"/>
                </a:solidFill>
              </a:rPr>
              <a:t>Source: National authorities via CEIC, IMF and authors’ calculations</a:t>
            </a:r>
            <a:r>
              <a:rPr lang="en-GB" sz="1000" dirty="0" smtClean="0">
                <a:solidFill>
                  <a:srgbClr val="002060"/>
                </a:solidFill>
              </a:rPr>
              <a:t>. Dotted line represents a combination of nowcast based on 152 global indicators. And estimates of long-term potential growth across economies.</a:t>
            </a:r>
            <a:endParaRPr lang="en-GB" sz="1000" dirty="0">
              <a:solidFill>
                <a:srgbClr val="002060"/>
              </a:solidFill>
            </a:endParaRPr>
          </a:p>
        </p:txBody>
      </p:sp>
      <p:sp>
        <p:nvSpPr>
          <p:cNvPr id="9" name="Rectangle 8"/>
          <p:cNvSpPr/>
          <p:nvPr/>
        </p:nvSpPr>
        <p:spPr>
          <a:xfrm>
            <a:off x="2351550" y="1923499"/>
            <a:ext cx="4169732" cy="276999"/>
          </a:xfrm>
          <a:prstGeom prst="rect">
            <a:avLst/>
          </a:prstGeom>
        </p:spPr>
        <p:txBody>
          <a:bodyPr wrap="none">
            <a:spAutoFit/>
          </a:bodyPr>
          <a:lstStyle/>
          <a:p>
            <a:pPr algn="ctr"/>
            <a:r>
              <a:rPr lang="en-GB" b="1" dirty="0">
                <a:solidFill>
                  <a:srgbClr val="002060"/>
                </a:solidFill>
              </a:rPr>
              <a:t>Growth in the EBRD region, </a:t>
            </a:r>
            <a:r>
              <a:rPr lang="en-GB" b="1" dirty="0" smtClean="0">
                <a:solidFill>
                  <a:srgbClr val="002060"/>
                </a:solidFill>
              </a:rPr>
              <a:t>12-month rolling basis, % </a:t>
            </a:r>
            <a:endParaRPr lang="en-GB" b="1" dirty="0">
              <a:solidFill>
                <a:srgbClr val="002060"/>
              </a:solidFill>
            </a:endParaRPr>
          </a:p>
        </p:txBody>
      </p:sp>
      <p:sp>
        <p:nvSpPr>
          <p:cNvPr id="3" name="Rectangle 2"/>
          <p:cNvSpPr/>
          <p:nvPr/>
        </p:nvSpPr>
        <p:spPr>
          <a:xfrm>
            <a:off x="300164" y="1212750"/>
            <a:ext cx="8502191" cy="276999"/>
          </a:xfrm>
          <a:prstGeom prst="rect">
            <a:avLst/>
          </a:prstGeom>
        </p:spPr>
        <p:txBody>
          <a:bodyPr wrap="square">
            <a:spAutoFit/>
          </a:bodyPr>
          <a:lstStyle/>
          <a:p>
            <a:r>
              <a:rPr lang="en-GB" dirty="0" smtClean="0">
                <a:solidFill>
                  <a:srgbClr val="002060"/>
                </a:solidFill>
              </a:rPr>
              <a:t>Signs </a:t>
            </a:r>
            <a:r>
              <a:rPr lang="en-GB" dirty="0">
                <a:solidFill>
                  <a:srgbClr val="002060"/>
                </a:solidFill>
              </a:rPr>
              <a:t>of deceleration in </a:t>
            </a:r>
            <a:r>
              <a:rPr lang="en-GB" dirty="0" smtClean="0">
                <a:solidFill>
                  <a:srgbClr val="002060"/>
                </a:solidFill>
              </a:rPr>
              <a:t>H2 2018 based on the latest </a:t>
            </a:r>
            <a:r>
              <a:rPr lang="en-GB" dirty="0">
                <a:solidFill>
                  <a:srgbClr val="002060"/>
                </a:solidFill>
              </a:rPr>
              <a:t>economic indicators such as retail sales, exports and </a:t>
            </a:r>
            <a:r>
              <a:rPr lang="en-GB" dirty="0" smtClean="0">
                <a:solidFill>
                  <a:srgbClr val="002060"/>
                </a:solidFill>
              </a:rPr>
              <a:t>imports</a:t>
            </a:r>
            <a:endParaRPr lang="en-GB" dirty="0">
              <a:solidFill>
                <a:srgbClr val="00206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76" y="2397788"/>
            <a:ext cx="8609013" cy="383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6315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5" y="-1"/>
            <a:ext cx="6783923" cy="1080000"/>
          </a:xfrm>
        </p:spPr>
        <p:txBody>
          <a:bodyPr vert="horz" lIns="0" tIns="0" rIns="0" bIns="0" rtlCol="0" anchor="ctr">
            <a:normAutofit/>
          </a:bodyPr>
          <a:lstStyle/>
          <a:p>
            <a:r>
              <a:rPr lang="en-GB" sz="2400" dirty="0" smtClean="0"/>
              <a:t>EBRD regions to grow at 3.2% in 2018 and 2.6% in 2019, downward revision on account of Turkey </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4</a:t>
            </a:fld>
            <a:endParaRPr lang="en-GB" dirty="0"/>
          </a:p>
        </p:txBody>
      </p:sp>
      <p:sp>
        <p:nvSpPr>
          <p:cNvPr id="7" name="TextBox 6"/>
          <p:cNvSpPr txBox="1"/>
          <p:nvPr/>
        </p:nvSpPr>
        <p:spPr>
          <a:xfrm>
            <a:off x="145129" y="6533770"/>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IMF, EBRD </a:t>
            </a:r>
            <a:r>
              <a:rPr lang="en-GB" sz="1000" dirty="0">
                <a:solidFill>
                  <a:srgbClr val="002060"/>
                </a:solidFill>
              </a:rPr>
              <a:t>and authors’ calculations. Growth averages are population-weighted.</a:t>
            </a:r>
          </a:p>
        </p:txBody>
      </p:sp>
      <p:sp>
        <p:nvSpPr>
          <p:cNvPr id="5" name="Rectangle 4"/>
          <p:cNvSpPr/>
          <p:nvPr/>
        </p:nvSpPr>
        <p:spPr>
          <a:xfrm>
            <a:off x="306474" y="1159560"/>
            <a:ext cx="8531051" cy="1015663"/>
          </a:xfrm>
          <a:prstGeom prst="rect">
            <a:avLst/>
          </a:prstGeom>
        </p:spPr>
        <p:txBody>
          <a:bodyPr wrap="square">
            <a:spAutoFit/>
          </a:bodyPr>
          <a:lstStyle/>
          <a:p>
            <a:pPr marL="285750" indent="-285750">
              <a:spcBef>
                <a:spcPts val="0"/>
              </a:spcBef>
              <a:buFont typeface="Arial" panose="020B0604020202020204" pitchFamily="34" charset="0"/>
              <a:buChar char="•"/>
            </a:pPr>
            <a:r>
              <a:rPr lang="en-GB" dirty="0" smtClean="0">
                <a:solidFill>
                  <a:srgbClr val="002060"/>
                </a:solidFill>
              </a:rPr>
              <a:t>Revision of -0.1pp 2018 and -0.6pp in 2019 compared with the May 2018 forecast </a:t>
            </a:r>
          </a:p>
          <a:p>
            <a:pPr marL="285750" indent="-285750">
              <a:spcBef>
                <a:spcPts val="0"/>
              </a:spcBef>
              <a:buFont typeface="Arial" panose="020B0604020202020204" pitchFamily="34" charset="0"/>
              <a:buChar char="•"/>
            </a:pPr>
            <a:endParaRPr lang="en-GB" dirty="0">
              <a:solidFill>
                <a:srgbClr val="002060"/>
              </a:solidFill>
            </a:endParaRPr>
          </a:p>
          <a:p>
            <a:pPr marL="285750" indent="-285750">
              <a:spcBef>
                <a:spcPts val="0"/>
              </a:spcBef>
              <a:buFont typeface="Arial" panose="020B0604020202020204" pitchFamily="34" charset="0"/>
              <a:buChar char="•"/>
            </a:pPr>
            <a:r>
              <a:rPr lang="en-GB" dirty="0" smtClean="0">
                <a:solidFill>
                  <a:srgbClr val="002060"/>
                </a:solidFill>
              </a:rPr>
              <a:t>Primarily </a:t>
            </a:r>
            <a:r>
              <a:rPr lang="en-GB" dirty="0">
                <a:solidFill>
                  <a:srgbClr val="002060"/>
                </a:solidFill>
              </a:rPr>
              <a:t>on account of slower expected growth in Turkey, where a sharp deceleration in the second half of the year is expected to bring the 2018 growth down to </a:t>
            </a:r>
            <a:r>
              <a:rPr lang="en-GB" dirty="0" smtClean="0">
                <a:solidFill>
                  <a:srgbClr val="002060"/>
                </a:solidFill>
              </a:rPr>
              <a:t>3.6%; 1% growth is expected in 2019</a:t>
            </a:r>
          </a:p>
          <a:p>
            <a:pPr marL="285750" indent="-285750">
              <a:spcBef>
                <a:spcPts val="0"/>
              </a:spcBef>
              <a:buFont typeface="Arial" panose="020B0604020202020204" pitchFamily="34" charset="0"/>
              <a:buChar char="•"/>
            </a:pPr>
            <a:endParaRPr lang="en-GB" dirty="0">
              <a:solidFill>
                <a:srgbClr val="002060"/>
              </a:solidFill>
            </a:endParaRPr>
          </a:p>
        </p:txBody>
      </p:sp>
      <p:sp>
        <p:nvSpPr>
          <p:cNvPr id="9" name="Rectangle 8"/>
          <p:cNvSpPr/>
          <p:nvPr/>
        </p:nvSpPr>
        <p:spPr>
          <a:xfrm>
            <a:off x="2552523" y="2201216"/>
            <a:ext cx="4152547" cy="276999"/>
          </a:xfrm>
          <a:prstGeom prst="rect">
            <a:avLst/>
          </a:prstGeom>
        </p:spPr>
        <p:txBody>
          <a:bodyPr wrap="none">
            <a:spAutoFit/>
          </a:bodyPr>
          <a:lstStyle/>
          <a:p>
            <a:pPr algn="ctr"/>
            <a:r>
              <a:rPr lang="en-GB" b="1" dirty="0">
                <a:solidFill>
                  <a:srgbClr val="002060"/>
                </a:solidFill>
              </a:rPr>
              <a:t>GDP growth and population growth by sub-regions, </a:t>
            </a:r>
            <a:r>
              <a:rPr lang="en-GB" b="1" dirty="0" smtClean="0">
                <a:solidFill>
                  <a:srgbClr val="002060"/>
                </a:solidFill>
              </a:rPr>
              <a:t>%</a:t>
            </a:r>
            <a:endParaRPr lang="en-GB" b="1" dirty="0">
              <a:solidFill>
                <a:srgbClr val="002060"/>
              </a:solidFill>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889" y="2478215"/>
            <a:ext cx="8197819" cy="3850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2057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70361" y="-1"/>
            <a:ext cx="7386000" cy="1080000"/>
          </a:xfrm>
        </p:spPr>
        <p:txBody>
          <a:bodyPr vert="horz" lIns="0" tIns="0" rIns="0" bIns="0" rtlCol="0" anchor="ctr">
            <a:normAutofit/>
          </a:bodyPr>
          <a:lstStyle/>
          <a:p>
            <a:r>
              <a:rPr lang="en-GB" sz="2400" dirty="0" smtClean="0"/>
              <a:t>Growth in EBRD regions ex. Turkey revised up by 0.1 pp, to 3.1% in 2018, decelerating to 3% in 2019</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5</a:t>
            </a:fld>
            <a:endParaRPr lang="en-GB" dirty="0"/>
          </a:p>
        </p:txBody>
      </p:sp>
      <p:sp>
        <p:nvSpPr>
          <p:cNvPr id="7" name="TextBox 6"/>
          <p:cNvSpPr txBox="1"/>
          <p:nvPr/>
        </p:nvSpPr>
        <p:spPr>
          <a:xfrm>
            <a:off x="300163" y="6532318"/>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IMF and EBRD. </a:t>
            </a:r>
            <a:endParaRPr lang="en-GB" sz="1000" dirty="0">
              <a:solidFill>
                <a:srgbClr val="002060"/>
              </a:solidFill>
            </a:endParaRPr>
          </a:p>
        </p:txBody>
      </p:sp>
      <p:sp>
        <p:nvSpPr>
          <p:cNvPr id="9" name="Rectangle 8"/>
          <p:cNvSpPr/>
          <p:nvPr/>
        </p:nvSpPr>
        <p:spPr>
          <a:xfrm>
            <a:off x="2120190" y="1670870"/>
            <a:ext cx="4914961" cy="276999"/>
          </a:xfrm>
          <a:prstGeom prst="rect">
            <a:avLst/>
          </a:prstGeom>
        </p:spPr>
        <p:txBody>
          <a:bodyPr wrap="square">
            <a:spAutoFit/>
          </a:bodyPr>
          <a:lstStyle/>
          <a:p>
            <a:pPr algn="ctr"/>
            <a:r>
              <a:rPr lang="en-GB" b="1" dirty="0" smtClean="0">
                <a:solidFill>
                  <a:srgbClr val="002060"/>
                </a:solidFill>
              </a:rPr>
              <a:t>Global growth and in </a:t>
            </a:r>
            <a:r>
              <a:rPr lang="en-GB" b="1" dirty="0">
                <a:solidFill>
                  <a:srgbClr val="002060"/>
                </a:solidFill>
              </a:rPr>
              <a:t>the EBRD region (excluding Turkey), </a:t>
            </a:r>
            <a:r>
              <a:rPr lang="en-GB" b="1" dirty="0" smtClean="0">
                <a:solidFill>
                  <a:srgbClr val="002060"/>
                </a:solidFill>
              </a:rPr>
              <a:t>%</a:t>
            </a:r>
            <a:endParaRPr lang="en-GB" b="1" dirty="0">
              <a:solidFill>
                <a:srgbClr val="FF0000"/>
              </a:solidFill>
            </a:endParaRPr>
          </a:p>
        </p:txBody>
      </p:sp>
      <p:sp>
        <p:nvSpPr>
          <p:cNvPr id="10" name="Rectangle 9"/>
          <p:cNvSpPr/>
          <p:nvPr/>
        </p:nvSpPr>
        <p:spPr>
          <a:xfrm>
            <a:off x="209267" y="1159559"/>
            <a:ext cx="8531051" cy="276999"/>
          </a:xfrm>
          <a:prstGeom prst="rect">
            <a:avLst/>
          </a:prstGeom>
        </p:spPr>
        <p:txBody>
          <a:bodyPr wrap="square">
            <a:spAutoFit/>
          </a:bodyPr>
          <a:lstStyle/>
          <a:p>
            <a:pPr>
              <a:spcBef>
                <a:spcPts val="0"/>
              </a:spcBef>
            </a:pPr>
            <a:r>
              <a:rPr lang="en-GB" dirty="0" smtClean="0">
                <a:solidFill>
                  <a:srgbClr val="002060"/>
                </a:solidFill>
              </a:rPr>
              <a:t>An upward revision of 0.1pp in 2018; unchanged forecast in 2019</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47" y="2085029"/>
            <a:ext cx="8818982" cy="4258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75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5" y="-1"/>
            <a:ext cx="7296389" cy="1080000"/>
          </a:xfrm>
        </p:spPr>
        <p:txBody>
          <a:bodyPr vert="horz" lIns="0" tIns="0" rIns="0" bIns="0" rtlCol="0" anchor="ctr">
            <a:noAutofit/>
          </a:bodyPr>
          <a:lstStyle/>
          <a:p>
            <a:r>
              <a:rPr lang="en-GB" sz="2400" dirty="0" smtClean="0"/>
              <a:t>Growth in H1 2018 unchanged from 2017 at 3.8%; composition shifted towards private consumption</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6</a:t>
            </a:fld>
            <a:endParaRPr lang="en-GB" dirty="0"/>
          </a:p>
        </p:txBody>
      </p:sp>
      <p:sp>
        <p:nvSpPr>
          <p:cNvPr id="7" name="TextBox 6"/>
          <p:cNvSpPr txBox="1"/>
          <p:nvPr/>
        </p:nvSpPr>
        <p:spPr>
          <a:xfrm>
            <a:off x="145127" y="6480000"/>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National authorities via CEIC. Average is based on up to 22 economies for which quarterly data are available. </a:t>
            </a:r>
            <a:endParaRPr lang="en-GB" sz="1000" dirty="0">
              <a:solidFill>
                <a:srgbClr val="002060"/>
              </a:solidFill>
            </a:endParaRPr>
          </a:p>
        </p:txBody>
      </p:sp>
      <p:sp>
        <p:nvSpPr>
          <p:cNvPr id="10" name="Rectangle 9"/>
          <p:cNvSpPr/>
          <p:nvPr/>
        </p:nvSpPr>
        <p:spPr>
          <a:xfrm>
            <a:off x="1073686" y="2023980"/>
            <a:ext cx="7003841" cy="276999"/>
          </a:xfrm>
          <a:prstGeom prst="rect">
            <a:avLst/>
          </a:prstGeom>
        </p:spPr>
        <p:txBody>
          <a:bodyPr wrap="none">
            <a:spAutoFit/>
          </a:bodyPr>
          <a:lstStyle/>
          <a:p>
            <a:pPr algn="ctr"/>
            <a:r>
              <a:rPr lang="en-GB" b="1" dirty="0">
                <a:solidFill>
                  <a:srgbClr val="002060"/>
                </a:solidFill>
              </a:rPr>
              <a:t>Change in exports, investment and private </a:t>
            </a:r>
            <a:r>
              <a:rPr lang="en-GB" b="1" dirty="0" smtClean="0">
                <a:solidFill>
                  <a:srgbClr val="002060"/>
                </a:solidFill>
              </a:rPr>
              <a:t>consumption in the EBRD regions, year-on-year</a:t>
            </a:r>
            <a:endParaRPr lang="en-GB" b="1" dirty="0">
              <a:solidFill>
                <a:srgbClr val="002060"/>
              </a:solidFill>
            </a:endParaRPr>
          </a:p>
        </p:txBody>
      </p:sp>
      <p:sp>
        <p:nvSpPr>
          <p:cNvPr id="9" name="Rectangle 8"/>
          <p:cNvSpPr/>
          <p:nvPr/>
        </p:nvSpPr>
        <p:spPr>
          <a:xfrm>
            <a:off x="300165" y="1212750"/>
            <a:ext cx="8339404" cy="646331"/>
          </a:xfrm>
          <a:prstGeom prst="rect">
            <a:avLst/>
          </a:prstGeom>
        </p:spPr>
        <p:txBody>
          <a:bodyPr wrap="square">
            <a:spAutoFit/>
          </a:bodyPr>
          <a:lstStyle/>
          <a:p>
            <a:r>
              <a:rPr lang="en-GB" dirty="0" smtClean="0">
                <a:solidFill>
                  <a:srgbClr val="002060"/>
                </a:solidFill>
              </a:rPr>
              <a:t>Typical </a:t>
            </a:r>
            <a:r>
              <a:rPr lang="en-GB" dirty="0">
                <a:solidFill>
                  <a:srgbClr val="002060"/>
                </a:solidFill>
              </a:rPr>
              <a:t>of later stage in the economic </a:t>
            </a:r>
            <a:r>
              <a:rPr lang="en-GB" dirty="0" smtClean="0">
                <a:solidFill>
                  <a:srgbClr val="002060"/>
                </a:solidFill>
              </a:rPr>
              <a:t>cycle</a:t>
            </a:r>
          </a:p>
          <a:p>
            <a:endParaRPr lang="en-GB" dirty="0" smtClean="0">
              <a:solidFill>
                <a:srgbClr val="002060"/>
              </a:solidFill>
            </a:endParaRPr>
          </a:p>
          <a:p>
            <a:r>
              <a:rPr lang="en-GB" dirty="0" smtClean="0">
                <a:solidFill>
                  <a:srgbClr val="002060"/>
                </a:solidFill>
              </a:rPr>
              <a:t>Exports and investment still make an important contribution to growth but a smaller one than in 2017</a:t>
            </a:r>
            <a:endParaRPr lang="en-GB" dirty="0">
              <a:solidFill>
                <a:srgbClr val="002060"/>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102" y="2423273"/>
            <a:ext cx="7459008" cy="400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5708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3" y="-1"/>
            <a:ext cx="6969855" cy="1080000"/>
          </a:xfrm>
        </p:spPr>
        <p:txBody>
          <a:bodyPr vert="horz" lIns="0" tIns="0" rIns="0" bIns="0" rtlCol="0" anchor="ctr">
            <a:normAutofit/>
          </a:bodyPr>
          <a:lstStyle/>
          <a:p>
            <a:r>
              <a:rPr lang="en-GB" sz="2400" dirty="0" smtClean="0"/>
              <a:t>EM financing conditions now tightening but remain neutral-to-favourable in historical perspective</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7</a:t>
            </a:fld>
            <a:endParaRPr lang="en-GB" dirty="0"/>
          </a:p>
        </p:txBody>
      </p:sp>
      <p:sp>
        <p:nvSpPr>
          <p:cNvPr id="7" name="TextBox 6"/>
          <p:cNvSpPr txBox="1"/>
          <p:nvPr/>
        </p:nvSpPr>
        <p:spPr>
          <a:xfrm>
            <a:off x="279061" y="6493570"/>
            <a:ext cx="8240936" cy="261610"/>
          </a:xfrm>
          <a:prstGeom prst="rect">
            <a:avLst/>
          </a:prstGeom>
          <a:noFill/>
        </p:spPr>
        <p:txBody>
          <a:bodyPr wrap="square" rtlCol="0">
            <a:spAutoFit/>
          </a:bodyPr>
          <a:lstStyle/>
          <a:p>
            <a:r>
              <a:rPr lang="en-GB" sz="1100" dirty="0" smtClean="0">
                <a:solidFill>
                  <a:srgbClr val="002060"/>
                </a:solidFill>
              </a:rPr>
              <a:t>Source: Bloomberg.</a:t>
            </a:r>
          </a:p>
        </p:txBody>
      </p:sp>
      <p:sp>
        <p:nvSpPr>
          <p:cNvPr id="10" name="Rectangle 9"/>
          <p:cNvSpPr/>
          <p:nvPr/>
        </p:nvSpPr>
        <p:spPr>
          <a:xfrm>
            <a:off x="4317998" y="2053196"/>
            <a:ext cx="855427" cy="276999"/>
          </a:xfrm>
          <a:prstGeom prst="rect">
            <a:avLst/>
          </a:prstGeom>
        </p:spPr>
        <p:txBody>
          <a:bodyPr wrap="none">
            <a:spAutoFit/>
          </a:bodyPr>
          <a:lstStyle/>
          <a:p>
            <a:pPr algn="ctr"/>
            <a:r>
              <a:rPr lang="en-GB" b="1" dirty="0" smtClean="0">
                <a:solidFill>
                  <a:srgbClr val="002060"/>
                </a:solidFill>
              </a:rPr>
              <a:t>Yields, %</a:t>
            </a:r>
            <a:endParaRPr lang="en-GB" dirty="0">
              <a:solidFill>
                <a:srgbClr val="FF0000"/>
              </a:solidFill>
            </a:endParaRPr>
          </a:p>
        </p:txBody>
      </p:sp>
      <p:sp>
        <p:nvSpPr>
          <p:cNvPr id="2" name="Rectangle 1"/>
          <p:cNvSpPr/>
          <p:nvPr/>
        </p:nvSpPr>
        <p:spPr>
          <a:xfrm>
            <a:off x="300164" y="1113837"/>
            <a:ext cx="8518770" cy="866904"/>
          </a:xfrm>
          <a:prstGeom prst="rect">
            <a:avLst/>
          </a:prstGeom>
        </p:spPr>
        <p:txBody>
          <a:bodyPr wrap="square">
            <a:spAutoFit/>
          </a:bodyPr>
          <a:lstStyle/>
          <a:p>
            <a:pPr>
              <a:spcAft>
                <a:spcPts val="1000"/>
              </a:spcAft>
            </a:pPr>
            <a:r>
              <a:rPr lang="en-GB" sz="1400" dirty="0" smtClean="0">
                <a:solidFill>
                  <a:srgbClr val="002060"/>
                </a:solidFill>
              </a:rPr>
              <a:t>5</a:t>
            </a:r>
            <a:r>
              <a:rPr lang="en-GB" sz="1400" baseline="30000" dirty="0" smtClean="0">
                <a:solidFill>
                  <a:srgbClr val="002060"/>
                </a:solidFill>
              </a:rPr>
              <a:t>th</a:t>
            </a:r>
            <a:r>
              <a:rPr lang="en-GB" sz="1400" dirty="0" smtClean="0">
                <a:solidFill>
                  <a:srgbClr val="002060"/>
                </a:solidFill>
              </a:rPr>
              <a:t> largest </a:t>
            </a:r>
            <a:r>
              <a:rPr lang="en-GB" sz="1400" i="1" dirty="0">
                <a:solidFill>
                  <a:srgbClr val="002060"/>
                </a:solidFill>
              </a:rPr>
              <a:t>increase</a:t>
            </a:r>
            <a:r>
              <a:rPr lang="en-GB" sz="1400" dirty="0">
                <a:solidFill>
                  <a:srgbClr val="002060"/>
                </a:solidFill>
              </a:rPr>
              <a:t> in average interest rates faced by </a:t>
            </a:r>
            <a:r>
              <a:rPr lang="en-GB" sz="1400" dirty="0" smtClean="0">
                <a:solidFill>
                  <a:srgbClr val="002060"/>
                </a:solidFill>
              </a:rPr>
              <a:t>EMs in </a:t>
            </a:r>
            <a:r>
              <a:rPr lang="en-GB" sz="1400" dirty="0">
                <a:solidFill>
                  <a:srgbClr val="002060"/>
                </a:solidFill>
              </a:rPr>
              <a:t>the last 20 years, following the 2008 global financial crisis, an episode in 2001, the eurozone debt crisis of 2011 and an episode in 2015 </a:t>
            </a:r>
            <a:endParaRPr lang="en-GB" sz="1400" dirty="0" smtClean="0">
              <a:solidFill>
                <a:srgbClr val="002060"/>
              </a:solidFill>
            </a:endParaRPr>
          </a:p>
          <a:p>
            <a:pPr>
              <a:spcAft>
                <a:spcPts val="1000"/>
              </a:spcAft>
            </a:pPr>
            <a:r>
              <a:rPr lang="en-GB" sz="1400" dirty="0" smtClean="0">
                <a:solidFill>
                  <a:srgbClr val="002060"/>
                </a:solidFill>
              </a:rPr>
              <a:t>But interest </a:t>
            </a:r>
            <a:r>
              <a:rPr lang="en-GB" sz="1400" dirty="0">
                <a:solidFill>
                  <a:srgbClr val="002060"/>
                </a:solidFill>
              </a:rPr>
              <a:t>rates remain at the lowest </a:t>
            </a:r>
            <a:r>
              <a:rPr lang="en-GB" sz="1400" i="1" dirty="0">
                <a:solidFill>
                  <a:srgbClr val="002060"/>
                </a:solidFill>
              </a:rPr>
              <a:t>levels</a:t>
            </a:r>
            <a:r>
              <a:rPr lang="en-GB" sz="1400" dirty="0">
                <a:solidFill>
                  <a:srgbClr val="002060"/>
                </a:solidFill>
              </a:rPr>
              <a:t> seen in the last 20 years, comparable to </a:t>
            </a:r>
            <a:r>
              <a:rPr lang="en-GB" sz="1400" dirty="0" smtClean="0">
                <a:solidFill>
                  <a:srgbClr val="002060"/>
                </a:solidFill>
              </a:rPr>
              <a:t>2003-07; 2013-15 </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12" y="2284475"/>
            <a:ext cx="7656397" cy="4150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1699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4" y="0"/>
            <a:ext cx="7457163" cy="1080000"/>
          </a:xfrm>
        </p:spPr>
        <p:txBody>
          <a:bodyPr vert="horz" lIns="0" tIns="0" rIns="0" bIns="0" rtlCol="0" anchor="ctr">
            <a:normAutofit/>
          </a:bodyPr>
          <a:lstStyle/>
          <a:p>
            <a:r>
              <a:rPr lang="en-GB" sz="2400" dirty="0" smtClean="0"/>
              <a:t>Capital </a:t>
            </a:r>
            <a:r>
              <a:rPr lang="en-GB" sz="2400" dirty="0"/>
              <a:t>flows to emerging markets and </a:t>
            </a:r>
            <a:r>
              <a:rPr lang="en-GB" sz="2400" dirty="0" smtClean="0"/>
              <a:t/>
            </a:r>
            <a:br>
              <a:rPr lang="en-GB" sz="2400" dirty="0" smtClean="0"/>
            </a:br>
            <a:r>
              <a:rPr lang="en-GB" sz="2400" dirty="0" smtClean="0"/>
              <a:t>the </a:t>
            </a:r>
            <a:r>
              <a:rPr lang="en-GB" sz="2400" dirty="0"/>
              <a:t>EBRD regions </a:t>
            </a:r>
            <a:r>
              <a:rPr lang="en-GB" sz="2400" dirty="0" smtClean="0"/>
              <a:t>have moderated</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8</a:t>
            </a:fld>
            <a:endParaRPr lang="en-GB" dirty="0"/>
          </a:p>
        </p:txBody>
      </p:sp>
      <p:sp>
        <p:nvSpPr>
          <p:cNvPr id="7" name="Rectangle 6"/>
          <p:cNvSpPr/>
          <p:nvPr/>
        </p:nvSpPr>
        <p:spPr>
          <a:xfrm>
            <a:off x="1498882" y="1785248"/>
            <a:ext cx="6258445" cy="523220"/>
          </a:xfrm>
          <a:prstGeom prst="rect">
            <a:avLst/>
          </a:prstGeom>
        </p:spPr>
        <p:txBody>
          <a:bodyPr wrap="none">
            <a:spAutoFit/>
          </a:bodyPr>
          <a:lstStyle/>
          <a:p>
            <a:pPr algn="ctr"/>
            <a:r>
              <a:rPr lang="en-GB" sz="1400" b="1" dirty="0">
                <a:solidFill>
                  <a:srgbClr val="002060"/>
                </a:solidFill>
              </a:rPr>
              <a:t>Net mutual fund flows to the EBRD regions, 6-months moving average, </a:t>
            </a:r>
            <a:br>
              <a:rPr lang="en-GB" sz="1400" b="1" dirty="0">
                <a:solidFill>
                  <a:srgbClr val="002060"/>
                </a:solidFill>
              </a:rPr>
            </a:br>
            <a:r>
              <a:rPr lang="en-GB" sz="1400" b="1" dirty="0">
                <a:solidFill>
                  <a:srgbClr val="002060"/>
                </a:solidFill>
              </a:rPr>
              <a:t>% of assets under management</a:t>
            </a:r>
          </a:p>
        </p:txBody>
      </p:sp>
      <p:sp>
        <p:nvSpPr>
          <p:cNvPr id="9" name="TextBox 8"/>
          <p:cNvSpPr txBox="1"/>
          <p:nvPr/>
        </p:nvSpPr>
        <p:spPr>
          <a:xfrm>
            <a:off x="300164" y="6508958"/>
            <a:ext cx="8387585" cy="246221"/>
          </a:xfrm>
          <a:prstGeom prst="rect">
            <a:avLst/>
          </a:prstGeom>
          <a:noFill/>
        </p:spPr>
        <p:txBody>
          <a:bodyPr wrap="square" rtlCol="0">
            <a:spAutoFit/>
          </a:bodyPr>
          <a:lstStyle/>
          <a:p>
            <a:r>
              <a:rPr lang="en-GB" sz="1000" dirty="0">
                <a:solidFill>
                  <a:srgbClr val="002060"/>
                </a:solidFill>
              </a:rPr>
              <a:t>Source: EPFR Global. Emerging market countries: Argentina, Brazil, Chile, China, South Korea, Indonesia, Malaysia, Mexico and the Philippines.</a:t>
            </a:r>
          </a:p>
        </p:txBody>
      </p:sp>
      <p:sp>
        <p:nvSpPr>
          <p:cNvPr id="2" name="Rectangle 1"/>
          <p:cNvSpPr/>
          <p:nvPr/>
        </p:nvSpPr>
        <p:spPr>
          <a:xfrm>
            <a:off x="113558" y="1145224"/>
            <a:ext cx="8865550" cy="461665"/>
          </a:xfrm>
          <a:prstGeom prst="rect">
            <a:avLst/>
          </a:prstGeom>
        </p:spPr>
        <p:txBody>
          <a:bodyPr wrap="square">
            <a:spAutoFit/>
          </a:bodyPr>
          <a:lstStyle/>
          <a:p>
            <a:pPr>
              <a:spcAft>
                <a:spcPts val="1000"/>
              </a:spcAft>
            </a:pPr>
            <a:r>
              <a:rPr lang="en-GB" dirty="0" smtClean="0">
                <a:solidFill>
                  <a:srgbClr val="002060"/>
                </a:solidFill>
              </a:rPr>
              <a:t>Tighter financing conditions have primarily </a:t>
            </a:r>
            <a:r>
              <a:rPr lang="en-GB" dirty="0">
                <a:solidFill>
                  <a:srgbClr val="002060"/>
                </a:solidFill>
              </a:rPr>
              <a:t>affected capital flows to economies with underlying weaknesses, notably Argentina and Turkey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34" y="2229782"/>
            <a:ext cx="8035740" cy="4230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317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27" y="0"/>
            <a:ext cx="7270572" cy="1080000"/>
          </a:xfrm>
        </p:spPr>
        <p:txBody>
          <a:bodyPr vert="horz" lIns="0" tIns="0" rIns="0" bIns="0" rtlCol="0" anchor="ctr">
            <a:normAutofit/>
          </a:bodyPr>
          <a:lstStyle/>
          <a:p>
            <a:r>
              <a:rPr lang="en-GB" sz="2400" dirty="0"/>
              <a:t>The region’s currencies weakening against the US dollar was limited to </a:t>
            </a:r>
            <a:r>
              <a:rPr lang="en-GB" sz="2400" dirty="0" smtClean="0"/>
              <a:t>8%, </a:t>
            </a:r>
            <a:r>
              <a:rPr lang="en-GB" sz="2400" dirty="0"/>
              <a:t>on average, </a:t>
            </a:r>
            <a:r>
              <a:rPr lang="en-GB" sz="2400" dirty="0" smtClean="0"/>
              <a:t>in May-October 2018</a:t>
            </a:r>
            <a:endParaRPr lang="en-GB" sz="2350" dirty="0"/>
          </a:p>
        </p:txBody>
      </p:sp>
      <p:sp>
        <p:nvSpPr>
          <p:cNvPr id="5" name="Slide Number Placeholder 4"/>
          <p:cNvSpPr>
            <a:spLocks noGrp="1"/>
          </p:cNvSpPr>
          <p:nvPr>
            <p:ph type="sldNum" sz="quarter" idx="4"/>
          </p:nvPr>
        </p:nvSpPr>
        <p:spPr/>
        <p:txBody>
          <a:bodyPr/>
          <a:lstStyle/>
          <a:p>
            <a:fld id="{71F9F866-B438-9445-8D9F-1F8FF6608833}" type="slidenum">
              <a:rPr lang="en-GB" smtClean="0"/>
              <a:pPr/>
              <a:t>9</a:t>
            </a:fld>
            <a:endParaRPr lang="en-GB" dirty="0"/>
          </a:p>
        </p:txBody>
      </p:sp>
      <p:sp>
        <p:nvSpPr>
          <p:cNvPr id="9" name="TextBox 8"/>
          <p:cNvSpPr txBox="1"/>
          <p:nvPr/>
        </p:nvSpPr>
        <p:spPr>
          <a:xfrm>
            <a:off x="283779" y="6496960"/>
            <a:ext cx="7995788" cy="261610"/>
          </a:xfrm>
          <a:prstGeom prst="rect">
            <a:avLst/>
          </a:prstGeom>
          <a:noFill/>
        </p:spPr>
        <p:txBody>
          <a:bodyPr wrap="square" rtlCol="0">
            <a:spAutoFit/>
          </a:bodyPr>
          <a:lstStyle/>
          <a:p>
            <a:r>
              <a:rPr lang="en-GB" sz="1100" dirty="0">
                <a:solidFill>
                  <a:srgbClr val="002060"/>
                </a:solidFill>
              </a:rPr>
              <a:t>Source: National authorities via CEIC, Thomson Reuters and authors’ calculations.</a:t>
            </a:r>
          </a:p>
        </p:txBody>
      </p:sp>
      <p:sp>
        <p:nvSpPr>
          <p:cNvPr id="12" name="Rectangle 11"/>
          <p:cNvSpPr/>
          <p:nvPr/>
        </p:nvSpPr>
        <p:spPr>
          <a:xfrm>
            <a:off x="1280449" y="1396022"/>
            <a:ext cx="7113303" cy="307777"/>
          </a:xfrm>
          <a:prstGeom prst="rect">
            <a:avLst/>
          </a:prstGeom>
        </p:spPr>
        <p:txBody>
          <a:bodyPr wrap="square">
            <a:spAutoFit/>
          </a:bodyPr>
          <a:lstStyle/>
          <a:p>
            <a:pPr algn="ctr">
              <a:spcBef>
                <a:spcPts val="0"/>
              </a:spcBef>
              <a:spcAft>
                <a:spcPts val="600"/>
              </a:spcAft>
            </a:pPr>
            <a:r>
              <a:rPr lang="en-GB" sz="1400" b="1" dirty="0">
                <a:solidFill>
                  <a:srgbClr val="002060"/>
                </a:solidFill>
              </a:rPr>
              <a:t>Exchange rate movements against the US dollar,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781" y="1938865"/>
            <a:ext cx="7608825" cy="411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2752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913" y="-1"/>
            <a:ext cx="7374055" cy="1080000"/>
          </a:xfrm>
        </p:spPr>
        <p:txBody>
          <a:bodyPr vert="horz" lIns="0" tIns="0" rIns="0" bIns="0" rtlCol="0" anchor="ctr">
            <a:noAutofit/>
          </a:bodyPr>
          <a:lstStyle/>
          <a:p>
            <a:r>
              <a:rPr lang="en-GB" sz="2400" dirty="0"/>
              <a:t>Yet </a:t>
            </a:r>
            <a:r>
              <a:rPr lang="en-GB" sz="2400" dirty="0" smtClean="0"/>
              <a:t>Turkish </a:t>
            </a:r>
            <a:r>
              <a:rPr lang="en-GB" sz="2400" dirty="0"/>
              <a:t>Lira depreciated by 36% in Jan-Oct 2018, </a:t>
            </a:r>
            <a:r>
              <a:rPr lang="en-GB" sz="2400" dirty="0" smtClean="0"/>
              <a:t/>
            </a:r>
            <a:br>
              <a:rPr lang="en-GB" sz="2400" dirty="0" smtClean="0"/>
            </a:br>
            <a:r>
              <a:rPr lang="en-GB" sz="2400" dirty="0" smtClean="0"/>
              <a:t>hit </a:t>
            </a:r>
            <a:r>
              <a:rPr lang="en-GB" sz="2400" dirty="0"/>
              <a:t>by a crisis of confidence among </a:t>
            </a:r>
            <a:r>
              <a:rPr lang="en-GB" sz="2400" dirty="0" smtClean="0"/>
              <a:t>investors</a:t>
            </a:r>
            <a:endParaRPr lang="en-GB"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10</a:t>
            </a:fld>
            <a:endParaRPr lang="en-GB" dirty="0"/>
          </a:p>
        </p:txBody>
      </p:sp>
      <p:sp>
        <p:nvSpPr>
          <p:cNvPr id="7" name="TextBox 6"/>
          <p:cNvSpPr txBox="1"/>
          <p:nvPr/>
        </p:nvSpPr>
        <p:spPr>
          <a:xfrm>
            <a:off x="204914" y="6516561"/>
            <a:ext cx="6197913" cy="246221"/>
          </a:xfrm>
          <a:prstGeom prst="rect">
            <a:avLst/>
          </a:prstGeom>
          <a:noFill/>
        </p:spPr>
        <p:txBody>
          <a:bodyPr wrap="square" rtlCol="0">
            <a:spAutoFit/>
          </a:bodyPr>
          <a:lstStyle/>
          <a:p>
            <a:r>
              <a:rPr lang="en-GB" sz="1000" dirty="0" smtClean="0">
                <a:solidFill>
                  <a:srgbClr val="002060"/>
                </a:solidFill>
              </a:rPr>
              <a:t>Source: Thomson Reuters, national authorities and author’s calculation.</a:t>
            </a:r>
          </a:p>
        </p:txBody>
      </p:sp>
      <p:sp>
        <p:nvSpPr>
          <p:cNvPr id="10" name="Rectangle 9"/>
          <p:cNvSpPr/>
          <p:nvPr/>
        </p:nvSpPr>
        <p:spPr>
          <a:xfrm>
            <a:off x="1968806" y="1891141"/>
            <a:ext cx="5176225" cy="276999"/>
          </a:xfrm>
          <a:prstGeom prst="rect">
            <a:avLst/>
          </a:prstGeom>
        </p:spPr>
        <p:txBody>
          <a:bodyPr wrap="none">
            <a:spAutoFit/>
          </a:bodyPr>
          <a:lstStyle/>
          <a:p>
            <a:pPr algn="ctr"/>
            <a:r>
              <a:rPr lang="en-GB" b="1" dirty="0" smtClean="0">
                <a:solidFill>
                  <a:srgbClr val="002060"/>
                </a:solidFill>
              </a:rPr>
              <a:t>Turkey: nominal exchange rate and inflation, index 09/2016 - 10/2018</a:t>
            </a:r>
            <a:endParaRPr lang="en-GB" dirty="0">
              <a:solidFill>
                <a:srgbClr val="002060"/>
              </a:solidFill>
            </a:endParaRPr>
          </a:p>
        </p:txBody>
      </p:sp>
      <p:sp>
        <p:nvSpPr>
          <p:cNvPr id="2" name="Rectangle 1"/>
          <p:cNvSpPr/>
          <p:nvPr/>
        </p:nvSpPr>
        <p:spPr>
          <a:xfrm>
            <a:off x="204915" y="1090922"/>
            <a:ext cx="8601460" cy="738664"/>
          </a:xfrm>
          <a:prstGeom prst="rect">
            <a:avLst/>
          </a:prstGeom>
        </p:spPr>
        <p:txBody>
          <a:bodyPr wrap="square">
            <a:spAutoFit/>
          </a:bodyPr>
          <a:lstStyle/>
          <a:p>
            <a:r>
              <a:rPr lang="en-GB" sz="1400" dirty="0" smtClean="0">
                <a:solidFill>
                  <a:srgbClr val="002060"/>
                </a:solidFill>
              </a:rPr>
              <a:t>Reflecting </a:t>
            </a:r>
            <a:r>
              <a:rPr lang="en-GB" sz="1400" dirty="0">
                <a:solidFill>
                  <a:srgbClr val="002060"/>
                </a:solidFill>
              </a:rPr>
              <a:t>concerns about domestic policy and geopolitical </a:t>
            </a:r>
            <a:r>
              <a:rPr lang="en-GB" sz="1400" dirty="0" smtClean="0">
                <a:solidFill>
                  <a:srgbClr val="002060"/>
                </a:solidFill>
              </a:rPr>
              <a:t>risks</a:t>
            </a:r>
            <a:endParaRPr lang="en-GB" sz="1400" dirty="0">
              <a:solidFill>
                <a:srgbClr val="002060"/>
              </a:solidFill>
            </a:endParaRPr>
          </a:p>
          <a:p>
            <a:endParaRPr lang="en-GB" sz="1400" dirty="0" smtClean="0">
              <a:solidFill>
                <a:srgbClr val="002060"/>
              </a:solidFill>
            </a:endParaRPr>
          </a:p>
          <a:p>
            <a:r>
              <a:rPr lang="en-GB" sz="1400" dirty="0" smtClean="0">
                <a:solidFill>
                  <a:srgbClr val="002060"/>
                </a:solidFill>
              </a:rPr>
              <a:t>With a strong pass-through to inflation</a:t>
            </a:r>
            <a:endParaRPr lang="en-GB" sz="1400" dirty="0">
              <a:solidFill>
                <a:srgbClr val="00206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498" y="2209704"/>
            <a:ext cx="7407275" cy="415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975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0" y="31899"/>
            <a:ext cx="7399450" cy="1080000"/>
          </a:xfrm>
        </p:spPr>
        <p:txBody>
          <a:bodyPr>
            <a:noAutofit/>
          </a:bodyPr>
          <a:lstStyle/>
          <a:p>
            <a:r>
              <a:rPr lang="en-GB" sz="2400" dirty="0" smtClean="0"/>
              <a:t>Other economies where forex debt rose fast may also be vulnerable as the US dollar strengthens</a:t>
            </a:r>
            <a:endParaRPr lang="en-GB" sz="2400" dirty="0"/>
          </a:p>
        </p:txBody>
      </p:sp>
      <p:sp>
        <p:nvSpPr>
          <p:cNvPr id="5" name="Slide Number Placeholder 4"/>
          <p:cNvSpPr>
            <a:spLocks noGrp="1"/>
          </p:cNvSpPr>
          <p:nvPr>
            <p:ph type="sldNum" sz="quarter" idx="4"/>
          </p:nvPr>
        </p:nvSpPr>
        <p:spPr/>
        <p:txBody>
          <a:bodyPr/>
          <a:lstStyle/>
          <a:p>
            <a:fld id="{71F9F866-B438-9445-8D9F-1F8FF6608833}" type="slidenum">
              <a:rPr lang="en-GB" smtClean="0"/>
              <a:pPr/>
              <a:t>11</a:t>
            </a:fld>
            <a:endParaRPr lang="en-GB" dirty="0"/>
          </a:p>
        </p:txBody>
      </p:sp>
      <p:sp>
        <p:nvSpPr>
          <p:cNvPr id="9" name="TextBox 8"/>
          <p:cNvSpPr txBox="1"/>
          <p:nvPr/>
        </p:nvSpPr>
        <p:spPr>
          <a:xfrm>
            <a:off x="1" y="6469367"/>
            <a:ext cx="8460711" cy="400110"/>
          </a:xfrm>
          <a:prstGeom prst="rect">
            <a:avLst/>
          </a:prstGeom>
          <a:noFill/>
        </p:spPr>
        <p:txBody>
          <a:bodyPr wrap="square" rtlCol="0">
            <a:spAutoFit/>
          </a:bodyPr>
          <a:lstStyle/>
          <a:p>
            <a:r>
              <a:rPr lang="en-GB" sz="1000" dirty="0">
                <a:solidFill>
                  <a:srgbClr val="002060"/>
                </a:solidFill>
              </a:rPr>
              <a:t>Source: National authorities via CEIC; IMF, WB, BIS, OECD via Joint External Debt </a:t>
            </a:r>
            <a:r>
              <a:rPr lang="en-GB" sz="1000" dirty="0" smtClean="0">
                <a:solidFill>
                  <a:srgbClr val="002060"/>
                </a:solidFill>
              </a:rPr>
              <a:t>Hub. Domestic </a:t>
            </a:r>
            <a:r>
              <a:rPr lang="en-GB" sz="1000" dirty="0">
                <a:solidFill>
                  <a:srgbClr val="002060"/>
                </a:solidFill>
              </a:rPr>
              <a:t>debt numbers are based on bank balance sheet data from national sources. External Debt data consists of external loans from BIS reporting banks, as well </a:t>
            </a:r>
            <a:r>
              <a:rPr lang="en-GB" sz="1000" dirty="0" smtClean="0">
                <a:solidFill>
                  <a:srgbClr val="002060"/>
                </a:solidFill>
              </a:rPr>
              <a:t>as international </a:t>
            </a:r>
            <a:r>
              <a:rPr lang="en-GB" sz="1000" dirty="0">
                <a:solidFill>
                  <a:srgbClr val="002060"/>
                </a:solidFill>
              </a:rPr>
              <a:t>debt securities.</a:t>
            </a:r>
          </a:p>
        </p:txBody>
      </p:sp>
      <p:sp>
        <p:nvSpPr>
          <p:cNvPr id="10" name="Rectangle 9"/>
          <p:cNvSpPr/>
          <p:nvPr/>
        </p:nvSpPr>
        <p:spPr>
          <a:xfrm>
            <a:off x="83550" y="1253865"/>
            <a:ext cx="8977321" cy="307777"/>
          </a:xfrm>
          <a:prstGeom prst="rect">
            <a:avLst/>
          </a:prstGeom>
        </p:spPr>
        <p:txBody>
          <a:bodyPr wrap="square">
            <a:spAutoFit/>
          </a:bodyPr>
          <a:lstStyle/>
          <a:p>
            <a:pPr algn="ctr"/>
            <a:r>
              <a:rPr lang="en-GB" sz="1400" b="1" dirty="0" smtClean="0">
                <a:solidFill>
                  <a:srgbClr val="002060"/>
                </a:solidFill>
              </a:rPr>
              <a:t>Non-financial sector </a:t>
            </a:r>
            <a:r>
              <a:rPr lang="en-GB" sz="1400" b="1" dirty="0">
                <a:solidFill>
                  <a:srgbClr val="002060"/>
                </a:solidFill>
              </a:rPr>
              <a:t>corporate </a:t>
            </a:r>
            <a:r>
              <a:rPr lang="en-GB" sz="1400" b="1" dirty="0" smtClean="0">
                <a:solidFill>
                  <a:srgbClr val="002060"/>
                </a:solidFill>
              </a:rPr>
              <a:t>debt, % </a:t>
            </a:r>
            <a:r>
              <a:rPr lang="en-GB" sz="1400" b="1" dirty="0">
                <a:solidFill>
                  <a:srgbClr val="002060"/>
                </a:solidFill>
              </a:rPr>
              <a:t>of </a:t>
            </a:r>
            <a:r>
              <a:rPr lang="en-GB" sz="1400" b="1" dirty="0" smtClean="0">
                <a:solidFill>
                  <a:srgbClr val="002060"/>
                </a:solidFill>
              </a:rPr>
              <a:t>GDP</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010" y="1686335"/>
            <a:ext cx="8658402" cy="4735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0136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34" y="0"/>
            <a:ext cx="7270572" cy="1080000"/>
          </a:xfrm>
        </p:spPr>
        <p:txBody>
          <a:bodyPr vert="horz" lIns="0" tIns="0" rIns="0" bIns="0" rtlCol="0" anchor="ctr">
            <a:normAutofit/>
          </a:bodyPr>
          <a:lstStyle/>
          <a:p>
            <a:r>
              <a:rPr lang="en-GB" sz="2350" dirty="0"/>
              <a:t>S</a:t>
            </a:r>
            <a:r>
              <a:rPr lang="en-GB" sz="2350" dirty="0" smtClean="0"/>
              <a:t>tock </a:t>
            </a:r>
            <a:r>
              <a:rPr lang="en-GB" sz="2350" dirty="0"/>
              <a:t>market valuations  </a:t>
            </a:r>
            <a:r>
              <a:rPr lang="en-GB" sz="2350" dirty="0" smtClean="0"/>
              <a:t>in Emerging Europe weakened </a:t>
            </a:r>
            <a:r>
              <a:rPr lang="en-GB" sz="2350" dirty="0"/>
              <a:t>by </a:t>
            </a:r>
            <a:r>
              <a:rPr lang="en-GB" sz="2350" dirty="0" smtClean="0"/>
              <a:t>11% in May-Oct, back to levels of mid-2017</a:t>
            </a:r>
            <a:endParaRPr lang="en-GB" sz="2350" dirty="0"/>
          </a:p>
        </p:txBody>
      </p:sp>
      <p:sp>
        <p:nvSpPr>
          <p:cNvPr id="5" name="Slide Number Placeholder 4"/>
          <p:cNvSpPr>
            <a:spLocks noGrp="1"/>
          </p:cNvSpPr>
          <p:nvPr>
            <p:ph type="sldNum" sz="quarter" idx="4"/>
          </p:nvPr>
        </p:nvSpPr>
        <p:spPr/>
        <p:txBody>
          <a:bodyPr/>
          <a:lstStyle/>
          <a:p>
            <a:fld id="{71F9F866-B438-9445-8D9F-1F8FF6608833}" type="slidenum">
              <a:rPr lang="en-GB" smtClean="0"/>
              <a:pPr/>
              <a:t>12</a:t>
            </a:fld>
            <a:endParaRPr lang="en-GB" dirty="0"/>
          </a:p>
        </p:txBody>
      </p:sp>
      <p:sp>
        <p:nvSpPr>
          <p:cNvPr id="9" name="TextBox 8"/>
          <p:cNvSpPr txBox="1"/>
          <p:nvPr/>
        </p:nvSpPr>
        <p:spPr>
          <a:xfrm>
            <a:off x="166937" y="6466480"/>
            <a:ext cx="8433502" cy="400110"/>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Thomson Reuters</a:t>
            </a:r>
            <a:r>
              <a:rPr lang="en-GB" sz="1000" dirty="0">
                <a:solidFill>
                  <a:srgbClr val="002060"/>
                </a:solidFill>
              </a:rPr>
              <a:t>. EM </a:t>
            </a:r>
            <a:r>
              <a:rPr lang="en-GB" sz="1000" dirty="0" smtClean="0">
                <a:solidFill>
                  <a:srgbClr val="002060"/>
                </a:solidFill>
              </a:rPr>
              <a:t>Europe </a:t>
            </a:r>
            <a:r>
              <a:rPr lang="en-GB" sz="1000" dirty="0">
                <a:solidFill>
                  <a:srgbClr val="002060"/>
                </a:solidFill>
              </a:rPr>
              <a:t>countries include: the Czech Republic, </a:t>
            </a:r>
            <a:r>
              <a:rPr lang="en-GB" sz="1000" dirty="0" smtClean="0">
                <a:solidFill>
                  <a:srgbClr val="002060"/>
                </a:solidFill>
              </a:rPr>
              <a:t>Greece, Hungary</a:t>
            </a:r>
            <a:r>
              <a:rPr lang="en-GB" sz="1000" dirty="0">
                <a:solidFill>
                  <a:srgbClr val="002060"/>
                </a:solidFill>
              </a:rPr>
              <a:t>, </a:t>
            </a:r>
            <a:r>
              <a:rPr lang="en-GB" sz="1000" dirty="0" smtClean="0">
                <a:solidFill>
                  <a:srgbClr val="002060"/>
                </a:solidFill>
              </a:rPr>
              <a:t>Poland, Russia and Turkey. </a:t>
            </a:r>
            <a:r>
              <a:rPr lang="en-GB" sz="1000" dirty="0">
                <a:solidFill>
                  <a:srgbClr val="002060"/>
                </a:solidFill>
              </a:rPr>
              <a:t>Emerging Markets Asia countries include: China, India, Indonesia, Korea, Malaysia, Pakistan, the Philippines, Taiwan and Thailand. </a:t>
            </a:r>
          </a:p>
        </p:txBody>
      </p:sp>
      <p:sp>
        <p:nvSpPr>
          <p:cNvPr id="12" name="Rectangle 11"/>
          <p:cNvSpPr/>
          <p:nvPr/>
        </p:nvSpPr>
        <p:spPr>
          <a:xfrm>
            <a:off x="944542" y="1890243"/>
            <a:ext cx="7113303" cy="307777"/>
          </a:xfrm>
          <a:prstGeom prst="rect">
            <a:avLst/>
          </a:prstGeom>
        </p:spPr>
        <p:txBody>
          <a:bodyPr wrap="square">
            <a:spAutoFit/>
          </a:bodyPr>
          <a:lstStyle/>
          <a:p>
            <a:pPr algn="ctr">
              <a:spcBef>
                <a:spcPts val="0"/>
              </a:spcBef>
              <a:spcAft>
                <a:spcPts val="600"/>
              </a:spcAft>
            </a:pPr>
            <a:r>
              <a:rPr lang="en-GB" sz="1400" b="1" dirty="0" smtClean="0">
                <a:solidFill>
                  <a:srgbClr val="002060"/>
                </a:solidFill>
              </a:rPr>
              <a:t>Stock market index, 1 Jan 2018 = 100, US$ terms </a:t>
            </a:r>
            <a:endParaRPr lang="en-GB" sz="1400" b="1" dirty="0">
              <a:solidFill>
                <a:srgbClr val="002060"/>
              </a:solidFill>
            </a:endParaRPr>
          </a:p>
        </p:txBody>
      </p:sp>
      <p:sp>
        <p:nvSpPr>
          <p:cNvPr id="3" name="Rectangle 2"/>
          <p:cNvSpPr/>
          <p:nvPr/>
        </p:nvSpPr>
        <p:spPr>
          <a:xfrm>
            <a:off x="362820" y="1214832"/>
            <a:ext cx="8276749" cy="584775"/>
          </a:xfrm>
          <a:prstGeom prst="rect">
            <a:avLst/>
          </a:prstGeom>
        </p:spPr>
        <p:txBody>
          <a:bodyPr wrap="square">
            <a:spAutoFit/>
          </a:bodyPr>
          <a:lstStyle/>
          <a:p>
            <a:r>
              <a:rPr lang="en-GB" sz="1600" dirty="0" smtClean="0">
                <a:solidFill>
                  <a:srgbClr val="002060"/>
                </a:solidFill>
              </a:rPr>
              <a:t>Other emerging markets also experienced a downward </a:t>
            </a:r>
            <a:r>
              <a:rPr lang="en-GB" sz="1600" dirty="0">
                <a:solidFill>
                  <a:srgbClr val="002060"/>
                </a:solidFill>
              </a:rPr>
              <a:t>correction </a:t>
            </a:r>
            <a:r>
              <a:rPr lang="en-GB" sz="1600" dirty="0" smtClean="0">
                <a:solidFill>
                  <a:srgbClr val="002060"/>
                </a:solidFill>
              </a:rPr>
              <a:t>on concerns </a:t>
            </a:r>
            <a:r>
              <a:rPr lang="en-GB" sz="1600" dirty="0">
                <a:solidFill>
                  <a:srgbClr val="002060"/>
                </a:solidFill>
              </a:rPr>
              <a:t>about further tightening of financing conditions and </a:t>
            </a:r>
            <a:r>
              <a:rPr lang="en-GB" sz="1600" dirty="0" smtClean="0">
                <a:solidFill>
                  <a:srgbClr val="002060"/>
                </a:solidFill>
              </a:rPr>
              <a:t>escalating </a:t>
            </a:r>
            <a:r>
              <a:rPr lang="en-GB" sz="1600" dirty="0">
                <a:solidFill>
                  <a:srgbClr val="002060"/>
                </a:solidFill>
              </a:rPr>
              <a:t>trade </a:t>
            </a:r>
            <a:r>
              <a:rPr lang="en-GB" sz="1600" dirty="0" smtClean="0">
                <a:solidFill>
                  <a:srgbClr val="002060"/>
                </a:solidFill>
              </a:rPr>
              <a:t>wars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180" y="2176430"/>
            <a:ext cx="6207016" cy="428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350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81341" y="-1"/>
            <a:ext cx="7208220" cy="1080000"/>
          </a:xfrm>
        </p:spPr>
        <p:txBody>
          <a:bodyPr vert="horz" lIns="0" tIns="0" rIns="0" bIns="0" rtlCol="0" anchor="ctr">
            <a:normAutofit/>
          </a:bodyPr>
          <a:lstStyle/>
          <a:p>
            <a:r>
              <a:rPr lang="en-GB" sz="2400" dirty="0" smtClean="0"/>
              <a:t>Global trade growth has been slowing down again </a:t>
            </a:r>
            <a:br>
              <a:rPr lang="en-GB" sz="2400" dirty="0" smtClean="0"/>
            </a:br>
            <a:r>
              <a:rPr lang="en-GB" sz="2400" dirty="0" smtClean="0"/>
              <a:t>after spiking in 2017</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13</a:t>
            </a:fld>
            <a:endParaRPr lang="en-GB" dirty="0"/>
          </a:p>
        </p:txBody>
      </p:sp>
      <p:sp>
        <p:nvSpPr>
          <p:cNvPr id="7" name="TextBox 6"/>
          <p:cNvSpPr txBox="1"/>
          <p:nvPr/>
        </p:nvSpPr>
        <p:spPr>
          <a:xfrm>
            <a:off x="181341" y="6562757"/>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World Trade Organisation (WTO) </a:t>
            </a:r>
            <a:r>
              <a:rPr lang="en-GB" sz="1000" dirty="0">
                <a:solidFill>
                  <a:srgbClr val="002060"/>
                </a:solidFill>
              </a:rPr>
              <a:t>and authors’ calculations</a:t>
            </a:r>
            <a:r>
              <a:rPr lang="en-GB" sz="1000" dirty="0" smtClean="0">
                <a:solidFill>
                  <a:srgbClr val="002060"/>
                </a:solidFill>
              </a:rPr>
              <a:t>. GDP </a:t>
            </a:r>
            <a:r>
              <a:rPr lang="en-GB" sz="1000" dirty="0">
                <a:solidFill>
                  <a:srgbClr val="002060"/>
                </a:solidFill>
              </a:rPr>
              <a:t>growth is weighted using purchasing power parity-based values. </a:t>
            </a:r>
            <a:r>
              <a:rPr lang="en-GB" sz="1000" dirty="0" smtClean="0">
                <a:solidFill>
                  <a:srgbClr val="002060"/>
                </a:solidFill>
              </a:rPr>
              <a:t> </a:t>
            </a:r>
          </a:p>
        </p:txBody>
      </p:sp>
      <p:sp>
        <p:nvSpPr>
          <p:cNvPr id="9" name="Rectangle 8"/>
          <p:cNvSpPr/>
          <p:nvPr/>
        </p:nvSpPr>
        <p:spPr>
          <a:xfrm>
            <a:off x="3846698" y="1379902"/>
            <a:ext cx="1489510" cy="276999"/>
          </a:xfrm>
          <a:prstGeom prst="rect">
            <a:avLst/>
          </a:prstGeom>
        </p:spPr>
        <p:txBody>
          <a:bodyPr wrap="none">
            <a:spAutoFit/>
          </a:bodyPr>
          <a:lstStyle/>
          <a:p>
            <a:pPr algn="ctr"/>
            <a:r>
              <a:rPr lang="en-GB" b="1" dirty="0">
                <a:solidFill>
                  <a:srgbClr val="002060"/>
                </a:solidFill>
              </a:rPr>
              <a:t>Global growth, %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19" y="2110169"/>
            <a:ext cx="8491855" cy="4210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208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81341" y="-1"/>
            <a:ext cx="7208220" cy="1080000"/>
          </a:xfrm>
        </p:spPr>
        <p:txBody>
          <a:bodyPr vert="horz" lIns="0" tIns="0" rIns="0" bIns="0" rtlCol="0" anchor="ctr">
            <a:normAutofit/>
          </a:bodyPr>
          <a:lstStyle/>
          <a:p>
            <a:r>
              <a:rPr lang="en-GB" sz="2400" dirty="0"/>
              <a:t>The art of no deal: Who is most at risk</a:t>
            </a:r>
            <a:br>
              <a:rPr lang="en-GB" sz="2400" dirty="0"/>
            </a:br>
            <a:r>
              <a:rPr lang="en-GB" sz="2400" dirty="0"/>
              <a:t>in an extreme trade wars scenario? </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14</a:t>
            </a:fld>
            <a:endParaRPr lang="en-GB" dirty="0"/>
          </a:p>
        </p:txBody>
      </p:sp>
      <p:sp>
        <p:nvSpPr>
          <p:cNvPr id="5" name="Rectangle 4"/>
          <p:cNvSpPr/>
          <p:nvPr/>
        </p:nvSpPr>
        <p:spPr>
          <a:xfrm>
            <a:off x="351692" y="1206670"/>
            <a:ext cx="8531051" cy="1600438"/>
          </a:xfrm>
          <a:prstGeom prst="rect">
            <a:avLst/>
          </a:prstGeom>
        </p:spPr>
        <p:txBody>
          <a:bodyPr wrap="square">
            <a:spAutoFit/>
          </a:bodyPr>
          <a:lstStyle/>
          <a:p>
            <a:pPr>
              <a:spcBef>
                <a:spcPts val="0"/>
              </a:spcBef>
            </a:pPr>
            <a:r>
              <a:rPr lang="en-GB" sz="1400" dirty="0">
                <a:solidFill>
                  <a:srgbClr val="002060"/>
                </a:solidFill>
              </a:rPr>
              <a:t>US imposed 10% tariff on ≈ 45% (US$ 230+ billion) of imports from China, rising to 25% tariff on 1 Jan 19 </a:t>
            </a:r>
          </a:p>
          <a:p>
            <a:pPr>
              <a:spcBef>
                <a:spcPts val="0"/>
              </a:spcBef>
            </a:pPr>
            <a:endParaRPr lang="en-GB" sz="1400" dirty="0">
              <a:solidFill>
                <a:srgbClr val="002060"/>
              </a:solidFill>
            </a:endParaRPr>
          </a:p>
          <a:p>
            <a:pPr>
              <a:spcBef>
                <a:spcPts val="0"/>
              </a:spcBef>
            </a:pPr>
            <a:r>
              <a:rPr lang="en-GB" sz="1400" dirty="0">
                <a:solidFill>
                  <a:srgbClr val="002060"/>
                </a:solidFill>
              </a:rPr>
              <a:t>China has so far responded by imposing tariffs on $60 billion worth of  US imports, may restrict exports</a:t>
            </a:r>
          </a:p>
          <a:p>
            <a:pPr>
              <a:spcBef>
                <a:spcPts val="0"/>
              </a:spcBef>
            </a:pPr>
            <a:endParaRPr lang="en-GB" sz="1400" dirty="0">
              <a:solidFill>
                <a:srgbClr val="002060"/>
              </a:solidFill>
            </a:endParaRPr>
          </a:p>
          <a:p>
            <a:pPr>
              <a:spcBef>
                <a:spcPts val="0"/>
              </a:spcBef>
            </a:pPr>
            <a:r>
              <a:rPr lang="en-GB" sz="1400" dirty="0">
                <a:solidFill>
                  <a:srgbClr val="002060"/>
                </a:solidFill>
              </a:rPr>
              <a:t>NAFTA  </a:t>
            </a:r>
            <a:r>
              <a:rPr lang="en-GB" sz="1400" dirty="0">
                <a:solidFill>
                  <a:srgbClr val="002060"/>
                </a:solidFill>
                <a:latin typeface="Arial" panose="020B0604020202020204" pitchFamily="34" charset="0"/>
                <a:cs typeface="Arial" panose="020B0604020202020204" pitchFamily="34" charset="0"/>
              </a:rPr>
              <a:t>→ USMCA </a:t>
            </a:r>
            <a:r>
              <a:rPr lang="en-GB" sz="1400" dirty="0">
                <a:solidFill>
                  <a:srgbClr val="002060"/>
                </a:solidFill>
              </a:rPr>
              <a:t>with stricter rules of origin for cars, wage requirements: to be ratified</a:t>
            </a:r>
          </a:p>
          <a:p>
            <a:pPr>
              <a:spcBef>
                <a:spcPts val="0"/>
              </a:spcBef>
            </a:pPr>
            <a:endParaRPr lang="en-GB" sz="1400" dirty="0">
              <a:solidFill>
                <a:srgbClr val="002060"/>
              </a:solidFill>
            </a:endParaRPr>
          </a:p>
          <a:p>
            <a:pPr>
              <a:spcBef>
                <a:spcPts val="0"/>
              </a:spcBef>
            </a:pPr>
            <a:r>
              <a:rPr lang="en-GB" sz="1400" dirty="0">
                <a:solidFill>
                  <a:srgbClr val="002060"/>
                </a:solidFill>
              </a:rPr>
              <a:t>Earlier in March, US imposed additional tariffs on steel (25%) and aluminium (10%) including from the </a:t>
            </a:r>
            <a:r>
              <a:rPr lang="en-GB" sz="1400" dirty="0" smtClean="0">
                <a:solidFill>
                  <a:srgbClr val="002060"/>
                </a:solidFill>
              </a:rPr>
              <a:t>EU</a:t>
            </a:r>
            <a:endParaRPr lang="en-GB" sz="1400" dirty="0">
              <a:solidFill>
                <a:srgbClr val="002060"/>
              </a:solidFill>
            </a:endParaRPr>
          </a:p>
        </p:txBody>
      </p:sp>
      <p:sp>
        <p:nvSpPr>
          <p:cNvPr id="7" name="Rectangle 6"/>
          <p:cNvSpPr/>
          <p:nvPr/>
        </p:nvSpPr>
        <p:spPr>
          <a:xfrm>
            <a:off x="3402790" y="2828249"/>
            <a:ext cx="2428871" cy="276999"/>
          </a:xfrm>
          <a:prstGeom prst="rect">
            <a:avLst/>
          </a:prstGeom>
        </p:spPr>
        <p:txBody>
          <a:bodyPr wrap="none">
            <a:spAutoFit/>
          </a:bodyPr>
          <a:lstStyle/>
          <a:p>
            <a:pPr algn="ctr"/>
            <a:r>
              <a:rPr lang="en-GB" b="1" dirty="0" smtClean="0">
                <a:solidFill>
                  <a:srgbClr val="002060"/>
                </a:solidFill>
              </a:rPr>
              <a:t>US trade with China, </a:t>
            </a:r>
            <a:r>
              <a:rPr lang="en-GB" b="1" dirty="0">
                <a:solidFill>
                  <a:srgbClr val="002060"/>
                </a:solidFill>
              </a:rPr>
              <a:t>% </a:t>
            </a:r>
            <a:r>
              <a:rPr lang="en-GB" b="1" dirty="0" smtClean="0">
                <a:solidFill>
                  <a:srgbClr val="002060"/>
                </a:solidFill>
              </a:rPr>
              <a:t>of GDP</a:t>
            </a:r>
            <a:endParaRPr lang="en-GB" b="1" dirty="0">
              <a:solidFill>
                <a:srgbClr val="002060"/>
              </a:solidFill>
            </a:endParaRPr>
          </a:p>
        </p:txBody>
      </p:sp>
      <p:sp>
        <p:nvSpPr>
          <p:cNvPr id="9" name="TextBox 8"/>
          <p:cNvSpPr txBox="1"/>
          <p:nvPr/>
        </p:nvSpPr>
        <p:spPr>
          <a:xfrm>
            <a:off x="181341" y="6595203"/>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Thomson Reuters and author’s calculation.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010" y="3084928"/>
            <a:ext cx="6838414" cy="3374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575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81341" y="-1"/>
            <a:ext cx="7208220" cy="1080000"/>
          </a:xfrm>
        </p:spPr>
        <p:txBody>
          <a:bodyPr vert="horz" lIns="0" tIns="0" rIns="0" bIns="0" rtlCol="0" anchor="ctr">
            <a:normAutofit fontScale="90000"/>
          </a:bodyPr>
          <a:lstStyle/>
          <a:p>
            <a:r>
              <a:rPr lang="en-GB" sz="2400" dirty="0"/>
              <a:t>As intermediate goods cross borders, tariffs multiply </a:t>
            </a:r>
            <a:r>
              <a:rPr lang="en-GB" sz="2400" dirty="0" smtClean="0"/>
              <a:t/>
            </a:r>
            <a:br>
              <a:rPr lang="en-GB" sz="2400" dirty="0" smtClean="0"/>
            </a:br>
            <a:r>
              <a:rPr lang="en-GB" sz="2400" dirty="0" smtClean="0"/>
              <a:t>inflating </a:t>
            </a:r>
            <a:r>
              <a:rPr lang="en-GB" sz="2400" dirty="0"/>
              <a:t>costs of final goods by much more than the </a:t>
            </a:r>
            <a:r>
              <a:rPr lang="en-GB" sz="2400" dirty="0" smtClean="0"/>
              <a:t>tariff</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15</a:t>
            </a:fld>
            <a:endParaRPr lang="en-GB" dirty="0"/>
          </a:p>
        </p:txBody>
      </p:sp>
      <p:sp>
        <p:nvSpPr>
          <p:cNvPr id="5" name="Rectangle 4"/>
          <p:cNvSpPr/>
          <p:nvPr/>
        </p:nvSpPr>
        <p:spPr>
          <a:xfrm>
            <a:off x="181342" y="1206670"/>
            <a:ext cx="8701402" cy="523220"/>
          </a:xfrm>
          <a:prstGeom prst="rect">
            <a:avLst/>
          </a:prstGeom>
        </p:spPr>
        <p:txBody>
          <a:bodyPr wrap="square">
            <a:spAutoFit/>
          </a:bodyPr>
          <a:lstStyle/>
          <a:p>
            <a:pPr eaLnBrk="0" hangingPunct="0"/>
            <a:r>
              <a:rPr lang="en-GB" sz="1400" dirty="0" smtClean="0">
                <a:solidFill>
                  <a:srgbClr val="002060"/>
                </a:solidFill>
                <a:latin typeface="+mj-lt"/>
              </a:rPr>
              <a:t>Undoing </a:t>
            </a:r>
            <a:r>
              <a:rPr lang="en-GB" sz="1400" dirty="0">
                <a:solidFill>
                  <a:srgbClr val="002060"/>
                </a:solidFill>
                <a:latin typeface="+mj-lt"/>
              </a:rPr>
              <a:t>global supply chains will be </a:t>
            </a:r>
            <a:r>
              <a:rPr lang="en-GB" sz="1400" dirty="0" smtClean="0">
                <a:solidFill>
                  <a:srgbClr val="002060"/>
                </a:solidFill>
                <a:latin typeface="+mj-lt"/>
              </a:rPr>
              <a:t>painful </a:t>
            </a:r>
            <a:r>
              <a:rPr lang="en-GB" sz="1400" dirty="0">
                <a:solidFill>
                  <a:srgbClr val="002060"/>
                </a:solidFill>
                <a:latin typeface="+mj-lt"/>
              </a:rPr>
              <a:t>for </a:t>
            </a:r>
            <a:r>
              <a:rPr lang="en-GB" sz="1400" dirty="0" smtClean="0">
                <a:solidFill>
                  <a:srgbClr val="002060"/>
                </a:solidFill>
                <a:latin typeface="+mj-lt"/>
              </a:rPr>
              <a:t>businesses, costly </a:t>
            </a:r>
            <a:r>
              <a:rPr lang="en-GB" sz="1400" dirty="0">
                <a:solidFill>
                  <a:srgbClr val="002060"/>
                </a:solidFill>
                <a:latin typeface="+mj-lt"/>
              </a:rPr>
              <a:t>for </a:t>
            </a:r>
            <a:r>
              <a:rPr lang="en-GB" sz="1400" dirty="0" smtClean="0">
                <a:solidFill>
                  <a:srgbClr val="002060"/>
                </a:solidFill>
                <a:latin typeface="+mj-lt"/>
              </a:rPr>
              <a:t>consumer -- but </a:t>
            </a:r>
            <a:r>
              <a:rPr lang="en-GB" sz="1400" dirty="0">
                <a:solidFill>
                  <a:srgbClr val="002060"/>
                </a:solidFill>
                <a:latin typeface="+mj-lt"/>
              </a:rPr>
              <a:t>may </a:t>
            </a:r>
            <a:r>
              <a:rPr lang="en-GB" sz="1400" dirty="0" smtClean="0">
                <a:solidFill>
                  <a:srgbClr val="002060"/>
                </a:solidFill>
                <a:latin typeface="+mj-lt"/>
              </a:rPr>
              <a:t>be </a:t>
            </a:r>
            <a:r>
              <a:rPr lang="en-GB" sz="1400" dirty="0">
                <a:solidFill>
                  <a:srgbClr val="002060"/>
                </a:solidFill>
                <a:latin typeface="+mj-lt"/>
              </a:rPr>
              <a:t>possible </a:t>
            </a:r>
          </a:p>
          <a:p>
            <a:pPr eaLnBrk="0" hangingPunct="0"/>
            <a:endParaRPr lang="en-GB" sz="1400" dirty="0">
              <a:solidFill>
                <a:srgbClr val="002060"/>
              </a:solidFill>
              <a:latin typeface="+mj-lt"/>
            </a:endParaRPr>
          </a:p>
        </p:txBody>
      </p:sp>
      <p:sp>
        <p:nvSpPr>
          <p:cNvPr id="9" name="TextBox 8"/>
          <p:cNvSpPr txBox="1"/>
          <p:nvPr/>
        </p:nvSpPr>
        <p:spPr>
          <a:xfrm>
            <a:off x="218554" y="6464984"/>
            <a:ext cx="8509809" cy="400110"/>
          </a:xfrm>
          <a:prstGeom prst="rect">
            <a:avLst/>
          </a:prstGeom>
          <a:noFill/>
        </p:spPr>
        <p:txBody>
          <a:bodyPr wrap="square" rtlCol="0">
            <a:spAutoFit/>
          </a:bodyPr>
          <a:lstStyle/>
          <a:p>
            <a:r>
              <a:rPr lang="en-GB" sz="1000" dirty="0">
                <a:solidFill>
                  <a:srgbClr val="002060"/>
                </a:solidFill>
              </a:rPr>
              <a:t>Source: Eora Multi-Regional Input-Output data and author’s calculations. EM-4 comprises of Mexico, Malaysia, Brazil and India and EBRD comprises of countries in the EU customs union (Central Europe and Baltic States and Romania, Bulgaria, Cyprus and Greece</a:t>
            </a:r>
            <a:r>
              <a:rPr lang="en-GB" sz="1000" dirty="0" smtClean="0">
                <a:solidFill>
                  <a:srgbClr val="002060"/>
                </a:solidFill>
              </a:rPr>
              <a:t>).</a:t>
            </a:r>
            <a:endParaRPr lang="en-GB" sz="1000" dirty="0">
              <a:solidFill>
                <a:srgbClr val="002060"/>
              </a:solidFill>
            </a:endParaRPr>
          </a:p>
        </p:txBody>
      </p:sp>
      <p:pic>
        <p:nvPicPr>
          <p:cNvPr id="1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2730" y="2210235"/>
            <a:ext cx="4601456" cy="4023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338626" y="1734957"/>
            <a:ext cx="6269665" cy="307777"/>
          </a:xfrm>
          <a:prstGeom prst="rect">
            <a:avLst/>
          </a:prstGeom>
        </p:spPr>
        <p:txBody>
          <a:bodyPr wrap="none">
            <a:spAutoFit/>
          </a:bodyPr>
          <a:lstStyle/>
          <a:p>
            <a:pPr algn="ctr"/>
            <a:r>
              <a:rPr lang="en-GB" sz="1400" b="1" dirty="0">
                <a:solidFill>
                  <a:srgbClr val="002060"/>
                </a:solidFill>
              </a:rPr>
              <a:t>I</a:t>
            </a:r>
            <a:r>
              <a:rPr lang="en-GB" sz="1400" b="1" dirty="0" smtClean="0">
                <a:solidFill>
                  <a:srgbClr val="002060"/>
                </a:solidFill>
              </a:rPr>
              <a:t>mport </a:t>
            </a:r>
            <a:r>
              <a:rPr lang="en-GB" sz="1400" b="1" dirty="0">
                <a:solidFill>
                  <a:srgbClr val="002060"/>
                </a:solidFill>
              </a:rPr>
              <a:t>content of exports averaged to 43 % in </a:t>
            </a:r>
            <a:r>
              <a:rPr lang="en-GB" sz="1400" b="1" dirty="0" smtClean="0">
                <a:solidFill>
                  <a:srgbClr val="002060"/>
                </a:solidFill>
              </a:rPr>
              <a:t>Central and SE Europe</a:t>
            </a:r>
            <a:endParaRPr lang="en-GB" sz="1400" b="1" dirty="0">
              <a:solidFill>
                <a:srgbClr val="002060"/>
              </a:solidFill>
            </a:endParaRPr>
          </a:p>
        </p:txBody>
      </p:sp>
    </p:spTree>
    <p:extLst>
      <p:ext uri="{BB962C8B-B14F-4D97-AF65-F5344CB8AC3E}">
        <p14:creationId xmlns:p14="http://schemas.microsoft.com/office/powerpoint/2010/main" val="435908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0808" y="0"/>
            <a:ext cx="7405165" cy="1080000"/>
          </a:xfrm>
        </p:spPr>
        <p:txBody>
          <a:bodyPr vert="horz" lIns="0" tIns="0" rIns="0" bIns="0" rtlCol="0" anchor="ctr">
            <a:noAutofit/>
          </a:bodyPr>
          <a:lstStyle/>
          <a:p>
            <a:r>
              <a:rPr lang="en-GB" sz="2400" dirty="0" smtClean="0"/>
              <a:t>If trade wars escalate globally, risks </a:t>
            </a:r>
            <a:r>
              <a:rPr lang="en-GB" sz="2400" dirty="0"/>
              <a:t>are </a:t>
            </a:r>
            <a:r>
              <a:rPr lang="en-GB" sz="2400" dirty="0" smtClean="0"/>
              <a:t>high </a:t>
            </a:r>
            <a:r>
              <a:rPr lang="en-GB" sz="2400" dirty="0"/>
              <a:t>for countries </a:t>
            </a:r>
            <a:r>
              <a:rPr lang="en-GB" sz="2400" dirty="0" smtClean="0"/>
              <a:t> strongly </a:t>
            </a:r>
            <a:r>
              <a:rPr lang="en-GB" sz="2400" dirty="0"/>
              <a:t>integrated into global production </a:t>
            </a:r>
            <a:r>
              <a:rPr lang="en-GB" sz="2400" dirty="0" smtClean="0"/>
              <a:t>chains</a:t>
            </a:r>
            <a:endParaRPr lang="en-GB"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16</a:t>
            </a:fld>
            <a:endParaRPr lang="en-GB" dirty="0"/>
          </a:p>
        </p:txBody>
      </p:sp>
      <p:sp>
        <p:nvSpPr>
          <p:cNvPr id="9" name="Rectangle 8"/>
          <p:cNvSpPr/>
          <p:nvPr/>
        </p:nvSpPr>
        <p:spPr>
          <a:xfrm>
            <a:off x="1150447" y="1767570"/>
            <a:ext cx="6882012" cy="276999"/>
          </a:xfrm>
          <a:prstGeom prst="rect">
            <a:avLst/>
          </a:prstGeom>
        </p:spPr>
        <p:txBody>
          <a:bodyPr wrap="none">
            <a:spAutoFit/>
          </a:bodyPr>
          <a:lstStyle/>
          <a:p>
            <a:pPr algn="ctr"/>
            <a:r>
              <a:rPr lang="en-GB" b="1" dirty="0" smtClean="0">
                <a:solidFill>
                  <a:srgbClr val="002060"/>
                </a:solidFill>
              </a:rPr>
              <a:t>Economies in Emerging Europe tend to be </a:t>
            </a:r>
            <a:r>
              <a:rPr lang="en-GB" b="1" dirty="0">
                <a:solidFill>
                  <a:srgbClr val="002060"/>
                </a:solidFill>
              </a:rPr>
              <a:t>very strongly integrated into global value </a:t>
            </a:r>
            <a:r>
              <a:rPr lang="en-GB" b="1" dirty="0" smtClean="0">
                <a:solidFill>
                  <a:srgbClr val="002060"/>
                </a:solidFill>
              </a:rPr>
              <a:t>chains</a:t>
            </a:r>
            <a:endParaRPr lang="en-GB" b="1" dirty="0">
              <a:solidFill>
                <a:srgbClr val="002060"/>
              </a:solidFill>
            </a:endParaRPr>
          </a:p>
        </p:txBody>
      </p:sp>
      <p:sp>
        <p:nvSpPr>
          <p:cNvPr id="3" name="Rectangle 2"/>
          <p:cNvSpPr/>
          <p:nvPr/>
        </p:nvSpPr>
        <p:spPr>
          <a:xfrm>
            <a:off x="163756" y="1218235"/>
            <a:ext cx="8701402" cy="461665"/>
          </a:xfrm>
          <a:prstGeom prst="rect">
            <a:avLst/>
          </a:prstGeom>
        </p:spPr>
        <p:txBody>
          <a:bodyPr wrap="square">
            <a:spAutoFit/>
          </a:bodyPr>
          <a:lstStyle/>
          <a:p>
            <a:r>
              <a:rPr lang="en-GB" dirty="0">
                <a:solidFill>
                  <a:srgbClr val="002060"/>
                </a:solidFill>
              </a:rPr>
              <a:t>Emerging </a:t>
            </a:r>
            <a:r>
              <a:rPr lang="en-GB" dirty="0" smtClean="0">
                <a:solidFill>
                  <a:srgbClr val="002060"/>
                </a:solidFill>
              </a:rPr>
              <a:t>Europe has higher exports of intermediate goods (as % of GDP) than most other emerging markets – reflecting strong </a:t>
            </a:r>
            <a:r>
              <a:rPr lang="en-GB" dirty="0">
                <a:solidFill>
                  <a:srgbClr val="002060"/>
                </a:solidFill>
              </a:rPr>
              <a:t>integration into “factory Europe” </a:t>
            </a:r>
          </a:p>
        </p:txBody>
      </p:sp>
      <p:sp>
        <p:nvSpPr>
          <p:cNvPr id="10" name="TextBox 9"/>
          <p:cNvSpPr txBox="1"/>
          <p:nvPr/>
        </p:nvSpPr>
        <p:spPr>
          <a:xfrm>
            <a:off x="233966" y="6535688"/>
            <a:ext cx="7533514" cy="261610"/>
          </a:xfrm>
          <a:prstGeom prst="rect">
            <a:avLst/>
          </a:prstGeom>
          <a:noFill/>
        </p:spPr>
        <p:txBody>
          <a:bodyPr wrap="square" rtlCol="0">
            <a:spAutoFit/>
          </a:bodyPr>
          <a:lstStyle/>
          <a:p>
            <a:r>
              <a:rPr lang="en-GB" sz="1100" dirty="0" smtClean="0">
                <a:solidFill>
                  <a:srgbClr val="002060"/>
                </a:solidFill>
              </a:rPr>
              <a:t>Source: WITS</a:t>
            </a:r>
            <a:r>
              <a:rPr lang="en-GB" sz="1100" dirty="0">
                <a:solidFill>
                  <a:srgbClr val="002060"/>
                </a:solidFill>
              </a:rPr>
              <a:t>, World Bank and author’s calculations</a:t>
            </a:r>
            <a:r>
              <a:rPr lang="en-GB" sz="1100" dirty="0" smtClean="0">
                <a:solidFill>
                  <a:srgbClr val="002060"/>
                </a:solidFill>
              </a:rPr>
              <a:t>.</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02" y="2086133"/>
            <a:ext cx="8096709" cy="4352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8877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07" y="-1"/>
            <a:ext cx="7041901" cy="1080000"/>
          </a:xfrm>
        </p:spPr>
        <p:txBody>
          <a:bodyPr>
            <a:noAutofit/>
          </a:bodyPr>
          <a:lstStyle/>
          <a:p>
            <a:r>
              <a:rPr lang="en-GB" sz="2400" dirty="0" smtClean="0"/>
              <a:t>Mitigating factor: Many economies trade intermediate goods mostly within the EU customs union</a:t>
            </a:r>
            <a:endParaRPr lang="en-GB" sz="2400" dirty="0"/>
          </a:p>
        </p:txBody>
      </p:sp>
      <p:sp>
        <p:nvSpPr>
          <p:cNvPr id="3" name="Slide Number Placeholder 2"/>
          <p:cNvSpPr>
            <a:spLocks noGrp="1"/>
          </p:cNvSpPr>
          <p:nvPr>
            <p:ph type="sldNum" sz="quarter" idx="4"/>
          </p:nvPr>
        </p:nvSpPr>
        <p:spPr/>
        <p:txBody>
          <a:bodyPr/>
          <a:lstStyle/>
          <a:p>
            <a:fld id="{71F9F866-B438-9445-8D9F-1F8FF6608833}" type="slidenum">
              <a:rPr lang="en-GB" smtClean="0"/>
              <a:pPr/>
              <a:t>17</a:t>
            </a:fld>
            <a:endParaRPr lang="en-GB" dirty="0"/>
          </a:p>
        </p:txBody>
      </p:sp>
      <p:sp>
        <p:nvSpPr>
          <p:cNvPr id="7" name="TextBox 6"/>
          <p:cNvSpPr txBox="1"/>
          <p:nvPr/>
        </p:nvSpPr>
        <p:spPr>
          <a:xfrm>
            <a:off x="238991" y="6523092"/>
            <a:ext cx="7041901" cy="246221"/>
          </a:xfrm>
          <a:prstGeom prst="rect">
            <a:avLst/>
          </a:prstGeom>
          <a:noFill/>
        </p:spPr>
        <p:txBody>
          <a:bodyPr wrap="square" rtlCol="0">
            <a:spAutoFit/>
          </a:bodyPr>
          <a:lstStyle/>
          <a:p>
            <a:r>
              <a:rPr lang="en-GB" sz="1000" dirty="0" smtClean="0">
                <a:solidFill>
                  <a:srgbClr val="002060"/>
                </a:solidFill>
              </a:rPr>
              <a:t>Source: WITS</a:t>
            </a:r>
            <a:r>
              <a:rPr lang="en-GB" sz="1000" dirty="0">
                <a:solidFill>
                  <a:srgbClr val="002060"/>
                </a:solidFill>
              </a:rPr>
              <a:t>, World Bank and author’s calculations</a:t>
            </a:r>
            <a:r>
              <a:rPr lang="en-GB" sz="1000" dirty="0" smtClean="0">
                <a:solidFill>
                  <a:srgbClr val="002060"/>
                </a:solidFill>
              </a:rPr>
              <a:t>. </a:t>
            </a:r>
          </a:p>
        </p:txBody>
      </p:sp>
      <p:sp>
        <p:nvSpPr>
          <p:cNvPr id="9" name="Rectangle 8"/>
          <p:cNvSpPr/>
          <p:nvPr/>
        </p:nvSpPr>
        <p:spPr>
          <a:xfrm>
            <a:off x="1012902" y="1298339"/>
            <a:ext cx="6928500" cy="276999"/>
          </a:xfrm>
          <a:prstGeom prst="rect">
            <a:avLst/>
          </a:prstGeom>
        </p:spPr>
        <p:txBody>
          <a:bodyPr wrap="none">
            <a:spAutoFit/>
          </a:bodyPr>
          <a:lstStyle/>
          <a:p>
            <a:pPr algn="ctr"/>
            <a:r>
              <a:rPr lang="en-GB" b="1" dirty="0" smtClean="0">
                <a:solidFill>
                  <a:srgbClr val="002060"/>
                </a:solidFill>
              </a:rPr>
              <a:t>Imports of intermediate goods in the EBRD regions come mostly from the EU customs union</a:t>
            </a:r>
            <a:endParaRPr lang="en-GB" b="1" dirty="0">
              <a:solidFill>
                <a:srgbClr val="002060"/>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821" y="1616902"/>
            <a:ext cx="8418661" cy="481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21225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711" y="0"/>
            <a:ext cx="6905297" cy="1080000"/>
          </a:xfrm>
        </p:spPr>
        <p:txBody>
          <a:bodyPr>
            <a:noAutofit/>
          </a:bodyPr>
          <a:lstStyle/>
          <a:p>
            <a:r>
              <a:rPr lang="en-GB" sz="2400" dirty="0" smtClean="0"/>
              <a:t>Long run: recreating supply chains domestically?</a:t>
            </a:r>
            <a:br>
              <a:rPr lang="en-GB" sz="2400" dirty="0" smtClean="0"/>
            </a:br>
            <a:r>
              <a:rPr lang="en-GB" sz="2400" dirty="0" smtClean="0"/>
              <a:t>Innovation, management, size of markets</a:t>
            </a:r>
            <a:endParaRPr lang="en-GB" sz="2400" dirty="0"/>
          </a:p>
        </p:txBody>
      </p:sp>
      <p:sp>
        <p:nvSpPr>
          <p:cNvPr id="5" name="Slide Number Placeholder 4"/>
          <p:cNvSpPr>
            <a:spLocks noGrp="1"/>
          </p:cNvSpPr>
          <p:nvPr>
            <p:ph type="sldNum" sz="quarter" idx="4"/>
          </p:nvPr>
        </p:nvSpPr>
        <p:spPr/>
        <p:txBody>
          <a:bodyPr/>
          <a:lstStyle/>
          <a:p>
            <a:fld id="{71F9F866-B438-9445-8D9F-1F8FF6608833}" type="slidenum">
              <a:rPr lang="en-GB" smtClean="0"/>
              <a:pPr/>
              <a:t>18</a:t>
            </a:fld>
            <a:endParaRPr lang="en-GB" dirty="0"/>
          </a:p>
        </p:txBody>
      </p:sp>
      <p:sp>
        <p:nvSpPr>
          <p:cNvPr id="9" name="TextBox 8"/>
          <p:cNvSpPr txBox="1"/>
          <p:nvPr/>
        </p:nvSpPr>
        <p:spPr>
          <a:xfrm>
            <a:off x="312243" y="6527748"/>
            <a:ext cx="7995788"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WITS, World Bank and authors’ calculations.</a:t>
            </a:r>
            <a:endParaRPr lang="en-GB" sz="1000" dirty="0">
              <a:solidFill>
                <a:srgbClr val="002060"/>
              </a:solidFill>
            </a:endParaRPr>
          </a:p>
        </p:txBody>
      </p:sp>
      <p:sp>
        <p:nvSpPr>
          <p:cNvPr id="10" name="Rectangle 9"/>
          <p:cNvSpPr/>
          <p:nvPr/>
        </p:nvSpPr>
        <p:spPr>
          <a:xfrm>
            <a:off x="570244" y="2251727"/>
            <a:ext cx="8274817" cy="276999"/>
          </a:xfrm>
          <a:prstGeom prst="rect">
            <a:avLst/>
          </a:prstGeom>
        </p:spPr>
        <p:txBody>
          <a:bodyPr wrap="square">
            <a:spAutoFit/>
          </a:bodyPr>
          <a:lstStyle/>
          <a:p>
            <a:pPr algn="ctr"/>
            <a:r>
              <a:rPr lang="en-GB" b="1" dirty="0" smtClean="0">
                <a:solidFill>
                  <a:srgbClr val="002060"/>
                </a:solidFill>
              </a:rPr>
              <a:t>Innovation-light growth in the EBRD regions may be a challenge in this scenario</a:t>
            </a:r>
            <a:endParaRPr lang="en-GB" b="1" dirty="0">
              <a:solidFill>
                <a:srgbClr val="002060"/>
              </a:solidFill>
            </a:endParaRPr>
          </a:p>
        </p:txBody>
      </p:sp>
      <p:sp>
        <p:nvSpPr>
          <p:cNvPr id="3" name="Rectangle 2"/>
          <p:cNvSpPr/>
          <p:nvPr/>
        </p:nvSpPr>
        <p:spPr>
          <a:xfrm>
            <a:off x="269710" y="1153246"/>
            <a:ext cx="8575351" cy="1200329"/>
          </a:xfrm>
          <a:prstGeom prst="rect">
            <a:avLst/>
          </a:prstGeom>
        </p:spPr>
        <p:txBody>
          <a:bodyPr wrap="square">
            <a:spAutoFit/>
          </a:bodyPr>
          <a:lstStyle/>
          <a:p>
            <a:r>
              <a:rPr lang="en-GB" dirty="0">
                <a:solidFill>
                  <a:srgbClr val="002060"/>
                </a:solidFill>
              </a:rPr>
              <a:t>E</a:t>
            </a:r>
            <a:r>
              <a:rPr lang="en-GB" dirty="0" smtClean="0">
                <a:solidFill>
                  <a:srgbClr val="002060"/>
                </a:solidFill>
              </a:rPr>
              <a:t>asier </a:t>
            </a:r>
            <a:r>
              <a:rPr lang="en-GB" dirty="0">
                <a:solidFill>
                  <a:srgbClr val="002060"/>
                </a:solidFill>
              </a:rPr>
              <a:t>to build a smartphone supply chain on the basis of a design facility </a:t>
            </a:r>
            <a:r>
              <a:rPr lang="en-GB" dirty="0" smtClean="0">
                <a:solidFill>
                  <a:srgbClr val="002060"/>
                </a:solidFill>
              </a:rPr>
              <a:t> than </a:t>
            </a:r>
            <a:r>
              <a:rPr lang="en-GB" dirty="0">
                <a:solidFill>
                  <a:srgbClr val="002060"/>
                </a:solidFill>
              </a:rPr>
              <a:t>based on system cheap </a:t>
            </a:r>
            <a:r>
              <a:rPr lang="en-GB" dirty="0" smtClean="0">
                <a:solidFill>
                  <a:srgbClr val="002060"/>
                </a:solidFill>
              </a:rPr>
              <a:t>factories</a:t>
            </a:r>
          </a:p>
          <a:p>
            <a:endParaRPr lang="en-GB" dirty="0" smtClean="0">
              <a:solidFill>
                <a:srgbClr val="002060"/>
              </a:solidFill>
            </a:endParaRPr>
          </a:p>
          <a:p>
            <a:r>
              <a:rPr lang="en-GB" dirty="0" smtClean="0">
                <a:solidFill>
                  <a:srgbClr val="002060"/>
                </a:solidFill>
              </a:rPr>
              <a:t>Fast </a:t>
            </a:r>
            <a:r>
              <a:rPr lang="en-GB" dirty="0">
                <a:solidFill>
                  <a:srgbClr val="002060"/>
                </a:solidFill>
              </a:rPr>
              <a:t>growth in domestic value added of exports </a:t>
            </a:r>
            <a:r>
              <a:rPr lang="en-GB" dirty="0" smtClean="0">
                <a:solidFill>
                  <a:srgbClr val="002060"/>
                </a:solidFill>
              </a:rPr>
              <a:t>in the EBRD regions</a:t>
            </a:r>
          </a:p>
          <a:p>
            <a:endParaRPr lang="en-GB" dirty="0">
              <a:solidFill>
                <a:srgbClr val="002060"/>
              </a:solidFill>
            </a:endParaRPr>
          </a:p>
          <a:p>
            <a:r>
              <a:rPr lang="en-GB" dirty="0" smtClean="0">
                <a:solidFill>
                  <a:srgbClr val="002060"/>
                </a:solidFill>
              </a:rPr>
              <a:t>With few exceptions, not  </a:t>
            </a:r>
            <a:r>
              <a:rPr lang="en-GB" dirty="0">
                <a:solidFill>
                  <a:srgbClr val="002060"/>
                </a:solidFill>
              </a:rPr>
              <a:t>mirrored </a:t>
            </a:r>
            <a:r>
              <a:rPr lang="en-GB" dirty="0" smtClean="0">
                <a:solidFill>
                  <a:srgbClr val="002060"/>
                </a:solidFill>
              </a:rPr>
              <a:t>in  </a:t>
            </a:r>
            <a:r>
              <a:rPr lang="en-GB" dirty="0">
                <a:solidFill>
                  <a:srgbClr val="002060"/>
                </a:solidFill>
              </a:rPr>
              <a:t>growth in patenting and innovation – unlike in China, Korea or </a:t>
            </a:r>
            <a:r>
              <a:rPr lang="en-GB" dirty="0" smtClean="0">
                <a:solidFill>
                  <a:srgbClr val="002060"/>
                </a:solidFill>
              </a:rPr>
              <a:t>Israel</a:t>
            </a:r>
            <a:endParaRPr lang="en-GB" dirty="0">
              <a:solidFill>
                <a:srgbClr val="002060"/>
              </a:solidFill>
            </a:endParaRPr>
          </a:p>
          <a:p>
            <a:endParaRPr lang="en-GB" dirty="0">
              <a:solidFill>
                <a:srgbClr val="00206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387" y="2571257"/>
            <a:ext cx="6511996" cy="386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8594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2" y="-1"/>
            <a:ext cx="6925455" cy="1080000"/>
          </a:xfrm>
        </p:spPr>
        <p:txBody>
          <a:bodyPr>
            <a:normAutofit fontScale="90000"/>
          </a:bodyPr>
          <a:lstStyle/>
          <a:p>
            <a:r>
              <a:rPr lang="en-GB" dirty="0" smtClean="0"/>
              <a:t>In China, most value added embedded in exports is domestic. Smartphones are exception, not the rule </a:t>
            </a:r>
            <a:endParaRPr lang="en-GB" dirty="0"/>
          </a:p>
        </p:txBody>
      </p:sp>
      <p:sp>
        <p:nvSpPr>
          <p:cNvPr id="3" name="Slide Number Placeholder 2"/>
          <p:cNvSpPr>
            <a:spLocks noGrp="1"/>
          </p:cNvSpPr>
          <p:nvPr>
            <p:ph type="sldNum" sz="quarter" idx="4"/>
          </p:nvPr>
        </p:nvSpPr>
        <p:spPr/>
        <p:txBody>
          <a:bodyPr/>
          <a:lstStyle/>
          <a:p>
            <a:fld id="{71F9F866-B438-9445-8D9F-1F8FF6608833}" type="slidenum">
              <a:rPr lang="en-GB" smtClean="0"/>
              <a:pPr/>
              <a:t>19</a:t>
            </a:fld>
            <a:endParaRPr lang="en-GB" dirty="0"/>
          </a:p>
        </p:txBody>
      </p:sp>
      <p:sp>
        <p:nvSpPr>
          <p:cNvPr id="7" name="TextBox 6"/>
          <p:cNvSpPr txBox="1"/>
          <p:nvPr/>
        </p:nvSpPr>
        <p:spPr>
          <a:xfrm>
            <a:off x="344124" y="6458924"/>
            <a:ext cx="5889526" cy="400110"/>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WITS, World Bank and authors’ calculations.</a:t>
            </a:r>
            <a:r>
              <a:rPr lang="en-GB" sz="1000" dirty="0">
                <a:solidFill>
                  <a:srgbClr val="002060"/>
                </a:solidFill>
              </a:rPr>
              <a:t> </a:t>
            </a:r>
            <a:endParaRPr lang="en-GB" sz="1000" dirty="0" smtClean="0">
              <a:solidFill>
                <a:srgbClr val="002060"/>
              </a:solidFill>
            </a:endParaRPr>
          </a:p>
          <a:p>
            <a:r>
              <a:rPr lang="en-GB" sz="1000" dirty="0" smtClean="0">
                <a:solidFill>
                  <a:srgbClr val="002060"/>
                </a:solidFill>
              </a:rPr>
              <a:t>*EBRD stands for EU customs union members excluding Poland, Romania and Turkey. </a:t>
            </a:r>
          </a:p>
        </p:txBody>
      </p:sp>
      <p:pic>
        <p:nvPicPr>
          <p:cNvPr id="205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3" y="1219201"/>
            <a:ext cx="8575131" cy="512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0009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914" y="-1"/>
            <a:ext cx="7238874" cy="1080000"/>
          </a:xfrm>
        </p:spPr>
        <p:txBody>
          <a:bodyPr vert="horz" lIns="0" tIns="0" rIns="0" bIns="0" rtlCol="0" anchor="ctr">
            <a:noAutofit/>
          </a:bodyPr>
          <a:lstStyle/>
          <a:p>
            <a:r>
              <a:rPr lang="en-GB" sz="2400" dirty="0"/>
              <a:t>Brent has remained above US$ 70 / barrel since April 2018, on stronger demand, production </a:t>
            </a:r>
            <a:r>
              <a:rPr lang="en-GB" sz="2400" dirty="0" smtClean="0"/>
              <a:t>caps</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20</a:t>
            </a:fld>
            <a:endParaRPr lang="en-GB" dirty="0"/>
          </a:p>
        </p:txBody>
      </p:sp>
      <p:sp>
        <p:nvSpPr>
          <p:cNvPr id="7" name="TextBox 6"/>
          <p:cNvSpPr txBox="1"/>
          <p:nvPr/>
        </p:nvSpPr>
        <p:spPr>
          <a:xfrm>
            <a:off x="204914" y="6516561"/>
            <a:ext cx="6197913" cy="246221"/>
          </a:xfrm>
          <a:prstGeom prst="rect">
            <a:avLst/>
          </a:prstGeom>
          <a:noFill/>
        </p:spPr>
        <p:txBody>
          <a:bodyPr wrap="square" rtlCol="0">
            <a:spAutoFit/>
          </a:bodyPr>
          <a:lstStyle/>
          <a:p>
            <a:r>
              <a:rPr lang="en-GB" sz="1000" dirty="0" smtClean="0">
                <a:solidFill>
                  <a:srgbClr val="002060"/>
                </a:solidFill>
              </a:rPr>
              <a:t>Source: Reuters and authors’ calculations. </a:t>
            </a:r>
          </a:p>
        </p:txBody>
      </p:sp>
      <p:sp>
        <p:nvSpPr>
          <p:cNvPr id="10" name="Rectangle 9"/>
          <p:cNvSpPr/>
          <p:nvPr/>
        </p:nvSpPr>
        <p:spPr>
          <a:xfrm>
            <a:off x="2757409" y="1959783"/>
            <a:ext cx="3496471" cy="276999"/>
          </a:xfrm>
          <a:prstGeom prst="rect">
            <a:avLst/>
          </a:prstGeom>
        </p:spPr>
        <p:txBody>
          <a:bodyPr wrap="none">
            <a:spAutoFit/>
          </a:bodyPr>
          <a:lstStyle/>
          <a:p>
            <a:pPr algn="ctr"/>
            <a:r>
              <a:rPr lang="en-GB" b="1" dirty="0" smtClean="0">
                <a:solidFill>
                  <a:srgbClr val="002060"/>
                </a:solidFill>
              </a:rPr>
              <a:t>Change in annual average oil price (Brent), %</a:t>
            </a:r>
            <a:endParaRPr lang="en-GB" dirty="0">
              <a:solidFill>
                <a:srgbClr val="002060"/>
              </a:solidFill>
            </a:endParaRPr>
          </a:p>
        </p:txBody>
      </p:sp>
      <p:sp>
        <p:nvSpPr>
          <p:cNvPr id="2" name="Rectangle 1"/>
          <p:cNvSpPr/>
          <p:nvPr/>
        </p:nvSpPr>
        <p:spPr>
          <a:xfrm>
            <a:off x="204915" y="1170434"/>
            <a:ext cx="8601460" cy="646331"/>
          </a:xfrm>
          <a:prstGeom prst="rect">
            <a:avLst/>
          </a:prstGeom>
        </p:spPr>
        <p:txBody>
          <a:bodyPr wrap="square">
            <a:spAutoFit/>
          </a:bodyPr>
          <a:lstStyle/>
          <a:p>
            <a:r>
              <a:rPr lang="en-GB" sz="1400" dirty="0" smtClean="0">
                <a:solidFill>
                  <a:srgbClr val="002060"/>
                </a:solidFill>
              </a:rPr>
              <a:t>Brent surpassed US$ 80 per barrel in September– back to the levels of H2 2014</a:t>
            </a:r>
          </a:p>
          <a:p>
            <a:endParaRPr lang="en-GB" sz="700" dirty="0" smtClean="0">
              <a:solidFill>
                <a:srgbClr val="002060"/>
              </a:solidFill>
            </a:endParaRPr>
          </a:p>
          <a:p>
            <a:r>
              <a:rPr lang="en-GB" sz="1400" dirty="0" smtClean="0">
                <a:solidFill>
                  <a:srgbClr val="002060"/>
                </a:solidFill>
              </a:rPr>
              <a:t>Lower supply from Venezuela, Iran, limitations of infrastructure in the US played a role</a:t>
            </a:r>
            <a:endParaRPr lang="en-GB" sz="1400" dirty="0">
              <a:solidFill>
                <a:srgbClr val="00206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642" y="2308484"/>
            <a:ext cx="7579204" cy="4058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47722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913" y="-1"/>
            <a:ext cx="7374055" cy="1080000"/>
          </a:xfrm>
        </p:spPr>
        <p:txBody>
          <a:bodyPr vert="horz" lIns="0" tIns="0" rIns="0" bIns="0" rtlCol="0" anchor="ctr">
            <a:noAutofit/>
          </a:bodyPr>
          <a:lstStyle/>
          <a:p>
            <a:r>
              <a:rPr lang="en-GB" sz="2400" dirty="0"/>
              <a:t>R</a:t>
            </a:r>
            <a:r>
              <a:rPr lang="en-GB" sz="2400" dirty="0" smtClean="0"/>
              <a:t>emittances </a:t>
            </a:r>
            <a:r>
              <a:rPr lang="en-GB" sz="2400" dirty="0"/>
              <a:t>from Russia to Central </a:t>
            </a:r>
            <a:r>
              <a:rPr lang="en-GB" sz="2400" dirty="0" smtClean="0"/>
              <a:t>Asia/MDA/Caucasus </a:t>
            </a:r>
            <a:r>
              <a:rPr lang="en-GB" sz="2400" dirty="0"/>
              <a:t>picked up by </a:t>
            </a:r>
            <a:r>
              <a:rPr lang="en-GB" sz="2400" dirty="0" smtClean="0"/>
              <a:t>19% in US$ </a:t>
            </a:r>
            <a:r>
              <a:rPr lang="en-GB" sz="2400" dirty="0"/>
              <a:t>terms in </a:t>
            </a:r>
            <a:r>
              <a:rPr lang="en-GB" sz="2400" dirty="0" smtClean="0"/>
              <a:t>H1 2018</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21</a:t>
            </a:fld>
            <a:endParaRPr lang="en-GB" dirty="0"/>
          </a:p>
        </p:txBody>
      </p:sp>
      <p:sp>
        <p:nvSpPr>
          <p:cNvPr id="7" name="TextBox 6"/>
          <p:cNvSpPr txBox="1"/>
          <p:nvPr/>
        </p:nvSpPr>
        <p:spPr>
          <a:xfrm>
            <a:off x="204914" y="6516561"/>
            <a:ext cx="6197913" cy="246221"/>
          </a:xfrm>
          <a:prstGeom prst="rect">
            <a:avLst/>
          </a:prstGeom>
          <a:noFill/>
        </p:spPr>
        <p:txBody>
          <a:bodyPr wrap="square" rtlCol="0">
            <a:spAutoFit/>
          </a:bodyPr>
          <a:lstStyle/>
          <a:p>
            <a:r>
              <a:rPr lang="en-GB" sz="1000" dirty="0" smtClean="0">
                <a:solidFill>
                  <a:srgbClr val="002060"/>
                </a:solidFill>
              </a:rPr>
              <a:t>Source: Central Bank of Russia and authors’ calculations.</a:t>
            </a:r>
          </a:p>
        </p:txBody>
      </p:sp>
      <p:sp>
        <p:nvSpPr>
          <p:cNvPr id="10" name="Rectangle 9"/>
          <p:cNvSpPr/>
          <p:nvPr/>
        </p:nvSpPr>
        <p:spPr>
          <a:xfrm>
            <a:off x="1075467" y="1614142"/>
            <a:ext cx="6962868" cy="461665"/>
          </a:xfrm>
          <a:prstGeom prst="rect">
            <a:avLst/>
          </a:prstGeom>
        </p:spPr>
        <p:txBody>
          <a:bodyPr wrap="none">
            <a:spAutoFit/>
          </a:bodyPr>
          <a:lstStyle/>
          <a:p>
            <a:pPr algn="ctr"/>
            <a:r>
              <a:rPr lang="en-GB" b="1" dirty="0" smtClean="0">
                <a:solidFill>
                  <a:srgbClr val="002060"/>
                </a:solidFill>
              </a:rPr>
              <a:t>Remittances from Russia to Central Asia, Moldova and the </a:t>
            </a:r>
            <a:r>
              <a:rPr lang="en-GB" b="1" dirty="0">
                <a:solidFill>
                  <a:srgbClr val="002060"/>
                </a:solidFill>
              </a:rPr>
              <a:t>Caucasus, index (Q4 2013 = 100), </a:t>
            </a:r>
            <a:r>
              <a:rPr lang="en-GB" b="1" dirty="0" smtClean="0">
                <a:solidFill>
                  <a:srgbClr val="002060"/>
                </a:solidFill>
              </a:rPr>
              <a:t/>
            </a:r>
            <a:br>
              <a:rPr lang="en-GB" b="1" dirty="0" smtClean="0">
                <a:solidFill>
                  <a:srgbClr val="002060"/>
                </a:solidFill>
              </a:rPr>
            </a:br>
            <a:r>
              <a:rPr lang="en-GB" b="1" dirty="0" smtClean="0">
                <a:solidFill>
                  <a:srgbClr val="002060"/>
                </a:solidFill>
              </a:rPr>
              <a:t>4-quarter MA, </a:t>
            </a:r>
            <a:r>
              <a:rPr lang="en-GB" b="1" dirty="0">
                <a:solidFill>
                  <a:srgbClr val="002060"/>
                </a:solidFill>
              </a:rPr>
              <a:t>inflation-adjusted</a:t>
            </a:r>
            <a:endParaRPr lang="en-GB" dirty="0">
              <a:solidFill>
                <a:srgbClr val="002060"/>
              </a:solidFill>
            </a:endParaRPr>
          </a:p>
        </p:txBody>
      </p:sp>
      <p:sp>
        <p:nvSpPr>
          <p:cNvPr id="2" name="Rectangle 1"/>
          <p:cNvSpPr/>
          <p:nvPr/>
        </p:nvSpPr>
        <p:spPr>
          <a:xfrm>
            <a:off x="204913" y="1251395"/>
            <a:ext cx="8601460" cy="307777"/>
          </a:xfrm>
          <a:prstGeom prst="rect">
            <a:avLst/>
          </a:prstGeom>
        </p:spPr>
        <p:txBody>
          <a:bodyPr wrap="square">
            <a:spAutoFit/>
          </a:bodyPr>
          <a:lstStyle/>
          <a:p>
            <a:r>
              <a:rPr lang="en-GB" sz="1400" dirty="0" smtClean="0">
                <a:solidFill>
                  <a:srgbClr val="002060"/>
                </a:solidFill>
              </a:rPr>
              <a:t>Yet on </a:t>
            </a:r>
            <a:r>
              <a:rPr lang="en-GB" sz="1400" dirty="0">
                <a:solidFill>
                  <a:srgbClr val="002060"/>
                </a:solidFill>
              </a:rPr>
              <a:t>current trends, they are </a:t>
            </a:r>
            <a:r>
              <a:rPr lang="en-GB" sz="1400" dirty="0" smtClean="0">
                <a:solidFill>
                  <a:srgbClr val="002060"/>
                </a:solidFill>
              </a:rPr>
              <a:t>unlikely </a:t>
            </a:r>
            <a:r>
              <a:rPr lang="en-GB" sz="1400" dirty="0">
                <a:solidFill>
                  <a:srgbClr val="002060"/>
                </a:solidFill>
              </a:rPr>
              <a:t>to surpass the 2013 </a:t>
            </a:r>
            <a:r>
              <a:rPr lang="en-GB" sz="1400" dirty="0" smtClean="0">
                <a:solidFill>
                  <a:srgbClr val="002060"/>
                </a:solidFill>
              </a:rPr>
              <a:t>peak</a:t>
            </a:r>
            <a:endParaRPr lang="en-GB" sz="1400" dirty="0">
              <a:solidFill>
                <a:srgbClr val="00206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78" y="2110097"/>
            <a:ext cx="8250949" cy="4319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6880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79" y="0"/>
            <a:ext cx="7185967" cy="1080000"/>
          </a:xfrm>
        </p:spPr>
        <p:txBody>
          <a:bodyPr>
            <a:noAutofit/>
          </a:bodyPr>
          <a:lstStyle/>
          <a:p>
            <a:r>
              <a:rPr lang="en-GB" sz="2400" dirty="0" smtClean="0"/>
              <a:t>Reductions in NPLs on the back of policy actions, virtuous cycle of lower NPLs and economic upswing</a:t>
            </a:r>
            <a:endParaRPr lang="en-GB" sz="2400" dirty="0"/>
          </a:p>
        </p:txBody>
      </p:sp>
      <p:sp>
        <p:nvSpPr>
          <p:cNvPr id="5" name="Slide Number Placeholder 4"/>
          <p:cNvSpPr>
            <a:spLocks noGrp="1"/>
          </p:cNvSpPr>
          <p:nvPr>
            <p:ph type="sldNum" sz="quarter" idx="4"/>
          </p:nvPr>
        </p:nvSpPr>
        <p:spPr/>
        <p:txBody>
          <a:bodyPr/>
          <a:lstStyle/>
          <a:p>
            <a:fld id="{71F9F866-B438-9445-8D9F-1F8FF6608833}" type="slidenum">
              <a:rPr lang="en-GB" smtClean="0"/>
              <a:pPr/>
              <a:t>22</a:t>
            </a:fld>
            <a:endParaRPr lang="en-GB" dirty="0"/>
          </a:p>
        </p:txBody>
      </p:sp>
      <p:sp>
        <p:nvSpPr>
          <p:cNvPr id="9" name="TextBox 8"/>
          <p:cNvSpPr txBox="1"/>
          <p:nvPr/>
        </p:nvSpPr>
        <p:spPr>
          <a:xfrm>
            <a:off x="362819" y="6511899"/>
            <a:ext cx="4287765" cy="261610"/>
          </a:xfrm>
          <a:prstGeom prst="rect">
            <a:avLst/>
          </a:prstGeom>
          <a:noFill/>
        </p:spPr>
        <p:txBody>
          <a:bodyPr wrap="square" rtlCol="0">
            <a:spAutoFit/>
          </a:bodyPr>
          <a:lstStyle/>
          <a:p>
            <a:r>
              <a:rPr lang="en-GB" sz="1100" dirty="0">
                <a:solidFill>
                  <a:srgbClr val="002060"/>
                </a:solidFill>
              </a:rPr>
              <a:t>Source: CEIC, national </a:t>
            </a:r>
            <a:r>
              <a:rPr lang="en-GB" sz="1100" dirty="0" smtClean="0">
                <a:solidFill>
                  <a:srgbClr val="002060"/>
                </a:solidFill>
              </a:rPr>
              <a:t>authorities and World Bank.</a:t>
            </a:r>
            <a:endParaRPr lang="en-GB" sz="1100" dirty="0">
              <a:solidFill>
                <a:srgbClr val="002060"/>
              </a:solidFill>
            </a:endParaRPr>
          </a:p>
        </p:txBody>
      </p:sp>
      <p:sp>
        <p:nvSpPr>
          <p:cNvPr id="10" name="Rectangle 9"/>
          <p:cNvSpPr/>
          <p:nvPr/>
        </p:nvSpPr>
        <p:spPr>
          <a:xfrm>
            <a:off x="3152820" y="1662519"/>
            <a:ext cx="3063659" cy="276999"/>
          </a:xfrm>
          <a:prstGeom prst="rect">
            <a:avLst/>
          </a:prstGeom>
        </p:spPr>
        <p:txBody>
          <a:bodyPr wrap="none">
            <a:spAutoFit/>
          </a:bodyPr>
          <a:lstStyle/>
          <a:p>
            <a:pPr algn="ctr"/>
            <a:r>
              <a:rPr lang="en-GB" b="1" dirty="0">
                <a:solidFill>
                  <a:srgbClr val="002060"/>
                </a:solidFill>
              </a:rPr>
              <a:t>N</a:t>
            </a:r>
            <a:r>
              <a:rPr lang="en-GB" b="1" dirty="0" smtClean="0">
                <a:solidFill>
                  <a:srgbClr val="002060"/>
                </a:solidFill>
              </a:rPr>
              <a:t>on-performing loans, % of total loans </a:t>
            </a:r>
            <a:endParaRPr lang="en-GB" dirty="0">
              <a:solidFill>
                <a:srgbClr val="00206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779" y="2149587"/>
            <a:ext cx="8556974" cy="416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04913" y="1251395"/>
            <a:ext cx="8819166" cy="307777"/>
          </a:xfrm>
          <a:prstGeom prst="rect">
            <a:avLst/>
          </a:prstGeom>
        </p:spPr>
        <p:txBody>
          <a:bodyPr wrap="square">
            <a:spAutoFit/>
          </a:bodyPr>
          <a:lstStyle/>
          <a:p>
            <a:r>
              <a:rPr lang="en-GB" sz="1400" dirty="0" smtClean="0">
                <a:solidFill>
                  <a:srgbClr val="002060"/>
                </a:solidFill>
              </a:rPr>
              <a:t>Median NPL reduction of 10 percentage points since the peak – but high levels persist in several economies</a:t>
            </a:r>
            <a:endParaRPr lang="en-GB" sz="1400" dirty="0">
              <a:solidFill>
                <a:srgbClr val="002060"/>
              </a:solidFill>
            </a:endParaRPr>
          </a:p>
        </p:txBody>
      </p:sp>
    </p:spTree>
    <p:extLst>
      <p:ext uri="{BB962C8B-B14F-4D97-AF65-F5344CB8AC3E}">
        <p14:creationId xmlns:p14="http://schemas.microsoft.com/office/powerpoint/2010/main" val="1382073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51182" y="-14069"/>
            <a:ext cx="7483386" cy="1080000"/>
          </a:xfrm>
        </p:spPr>
        <p:txBody>
          <a:bodyPr vert="horz" lIns="0" tIns="0" rIns="0" bIns="0" rtlCol="0" anchor="ctr">
            <a:noAutofit/>
          </a:bodyPr>
          <a:lstStyle/>
          <a:p>
            <a:r>
              <a:rPr lang="en-GB" sz="2400" dirty="0"/>
              <a:t>Concluding remarks: </a:t>
            </a:r>
            <a:r>
              <a:rPr lang="en-GB" sz="2400" dirty="0" smtClean="0"/>
              <a:t>Stable growth amidst tightening financing conditions , escalating trade tensions</a:t>
            </a:r>
            <a:endParaRPr lang="en-GB"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pPr/>
              <a:t>23</a:t>
            </a:fld>
            <a:endParaRPr lang="en-GB" dirty="0"/>
          </a:p>
        </p:txBody>
      </p:sp>
      <p:sp>
        <p:nvSpPr>
          <p:cNvPr id="3" name="Rectangle 2"/>
          <p:cNvSpPr/>
          <p:nvPr/>
        </p:nvSpPr>
        <p:spPr>
          <a:xfrm>
            <a:off x="268659" y="1319635"/>
            <a:ext cx="8740429" cy="5078313"/>
          </a:xfrm>
          <a:prstGeom prst="rect">
            <a:avLst/>
          </a:prstGeom>
        </p:spPr>
        <p:txBody>
          <a:bodyPr wrap="square">
            <a:spAutoFit/>
          </a:bodyPr>
          <a:lstStyle/>
          <a:p>
            <a:r>
              <a:rPr lang="en-GB" sz="1800" dirty="0">
                <a:solidFill>
                  <a:srgbClr val="002060"/>
                </a:solidFill>
              </a:rPr>
              <a:t>Growth in the EBRD regions </a:t>
            </a:r>
            <a:r>
              <a:rPr lang="en-GB" sz="1800" dirty="0" smtClean="0">
                <a:solidFill>
                  <a:srgbClr val="002060"/>
                </a:solidFill>
              </a:rPr>
              <a:t>has been stable at around 3.8% but increasingly driven by private consumption and to a lesser extent by investment or exports</a:t>
            </a:r>
          </a:p>
          <a:p>
            <a:endParaRPr lang="en-GB" sz="1800" dirty="0">
              <a:solidFill>
                <a:srgbClr val="002060"/>
              </a:solidFill>
            </a:endParaRPr>
          </a:p>
          <a:p>
            <a:r>
              <a:rPr lang="en-GB" sz="1800" dirty="0" smtClean="0">
                <a:solidFill>
                  <a:srgbClr val="002060"/>
                </a:solidFill>
              </a:rPr>
              <a:t>Financing conditions for emerging markets  have been tightening although they remain neutral in historical perspective </a:t>
            </a:r>
          </a:p>
          <a:p>
            <a:endParaRPr lang="en-GB" sz="1800" dirty="0">
              <a:solidFill>
                <a:srgbClr val="002060"/>
              </a:solidFill>
            </a:endParaRPr>
          </a:p>
          <a:p>
            <a:r>
              <a:rPr lang="en-GB" sz="1800" dirty="0" smtClean="0">
                <a:solidFill>
                  <a:srgbClr val="002060"/>
                </a:solidFill>
              </a:rPr>
              <a:t>Tighter financing conditions may expose individual weaknesses – including those stemming from foreign currency / external borrowing in recent years</a:t>
            </a:r>
          </a:p>
          <a:p>
            <a:endParaRPr lang="en-GB" sz="1800" dirty="0">
              <a:solidFill>
                <a:srgbClr val="002060"/>
              </a:solidFill>
            </a:endParaRPr>
          </a:p>
          <a:p>
            <a:r>
              <a:rPr lang="en-GB" sz="1800" dirty="0" smtClean="0">
                <a:solidFill>
                  <a:srgbClr val="002060"/>
                </a:solidFill>
              </a:rPr>
              <a:t>Turkey’s markets have come under pressure – on concerns about domestic policy, geopolitical risks and corporate indebtedness; spillovers from Turkey are expected to be limited</a:t>
            </a:r>
          </a:p>
          <a:p>
            <a:endParaRPr lang="en-GB" sz="1800" dirty="0">
              <a:solidFill>
                <a:srgbClr val="002060"/>
              </a:solidFill>
            </a:endParaRPr>
          </a:p>
          <a:p>
            <a:r>
              <a:rPr lang="en-GB" sz="1800" dirty="0" smtClean="0">
                <a:solidFill>
                  <a:srgbClr val="002060"/>
                </a:solidFill>
              </a:rPr>
              <a:t>If trade wars escalate beyond US-China, they carry significant risks for the region as </a:t>
            </a:r>
            <a:r>
              <a:rPr lang="en-GB" sz="1800" dirty="0">
                <a:solidFill>
                  <a:srgbClr val="002060"/>
                </a:solidFill>
              </a:rPr>
              <a:t>m</a:t>
            </a:r>
            <a:r>
              <a:rPr lang="en-GB" sz="1800" dirty="0" smtClean="0">
                <a:solidFill>
                  <a:srgbClr val="002060"/>
                </a:solidFill>
              </a:rPr>
              <a:t>ost economies  are strongly integrated into global supply chains </a:t>
            </a:r>
          </a:p>
          <a:p>
            <a:endParaRPr lang="en-GB" sz="1800" dirty="0" smtClean="0">
              <a:solidFill>
                <a:srgbClr val="002060"/>
              </a:solidFill>
            </a:endParaRPr>
          </a:p>
          <a:p>
            <a:r>
              <a:rPr lang="en-GB" sz="1800" dirty="0" smtClean="0">
                <a:solidFill>
                  <a:srgbClr val="002060"/>
                </a:solidFill>
              </a:rPr>
              <a:t>Downward revision to growth (3.2% in 2018, 2.6% in 2019) mostly on account of Turkey; excluding Turkey growth has been revised up by 0.1 pp in 2018</a:t>
            </a:r>
            <a:endParaRPr lang="en-GB" sz="1800" dirty="0">
              <a:solidFill>
                <a:srgbClr val="002060"/>
              </a:solidFill>
            </a:endParaRPr>
          </a:p>
        </p:txBody>
      </p:sp>
    </p:spTree>
    <p:extLst>
      <p:ext uri="{BB962C8B-B14F-4D97-AF65-F5344CB8AC3E}">
        <p14:creationId xmlns:p14="http://schemas.microsoft.com/office/powerpoint/2010/main" val="2177772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19138" y="4683760"/>
            <a:ext cx="6291266" cy="543186"/>
          </a:xfrm>
        </p:spPr>
        <p:txBody>
          <a:bodyPr>
            <a:normAutofit/>
          </a:bodyPr>
          <a:lstStyle/>
          <a:p>
            <a:r>
              <a:rPr lang="en-US" dirty="0" smtClean="0"/>
              <a:t>Country developments</a:t>
            </a:r>
            <a:endParaRPr lang="en-US" dirty="0"/>
          </a:p>
        </p:txBody>
      </p:sp>
    </p:spTree>
    <p:extLst>
      <p:ext uri="{BB962C8B-B14F-4D97-AF65-F5344CB8AC3E}">
        <p14:creationId xmlns:p14="http://schemas.microsoft.com/office/powerpoint/2010/main" val="1634200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0165" y="-1"/>
            <a:ext cx="6783923" cy="1080000"/>
          </a:xfrm>
        </p:spPr>
        <p:txBody>
          <a:bodyPr vert="horz" lIns="0" tIns="0" rIns="0" bIns="0" rtlCol="0" anchor="ctr">
            <a:normAutofit fontScale="90000"/>
          </a:bodyPr>
          <a:lstStyle/>
          <a:p>
            <a:r>
              <a:rPr lang="en-GB" sz="2400" dirty="0" smtClean="0"/>
              <a:t>Away from Turkey growth remains solid, strengthening in SEMED and Eastern Europe and moderating elsewhere</a:t>
            </a:r>
            <a:endParaRPr lang="en-US" sz="2400" dirty="0"/>
          </a:p>
        </p:txBody>
      </p:sp>
      <p:sp>
        <p:nvSpPr>
          <p:cNvPr id="6" name="Slide Number Placeholder 5"/>
          <p:cNvSpPr>
            <a:spLocks noGrp="1"/>
          </p:cNvSpPr>
          <p:nvPr>
            <p:ph type="sldNum" sz="quarter" idx="4"/>
          </p:nvPr>
        </p:nvSpPr>
        <p:spPr/>
        <p:txBody>
          <a:bodyPr/>
          <a:lstStyle/>
          <a:p>
            <a:fld id="{71F9F866-B438-9445-8D9F-1F8FF6608833}" type="slidenum">
              <a:rPr lang="en-GB" smtClean="0">
                <a:solidFill>
                  <a:srgbClr val="00539B"/>
                </a:solidFill>
              </a:rPr>
              <a:pPr/>
              <a:t>25</a:t>
            </a:fld>
            <a:endParaRPr lang="en-GB" dirty="0">
              <a:solidFill>
                <a:srgbClr val="00539B"/>
              </a:solidFill>
            </a:endParaRPr>
          </a:p>
        </p:txBody>
      </p:sp>
      <p:sp>
        <p:nvSpPr>
          <p:cNvPr id="7" name="TextBox 6"/>
          <p:cNvSpPr txBox="1"/>
          <p:nvPr/>
        </p:nvSpPr>
        <p:spPr>
          <a:xfrm>
            <a:off x="145129" y="6533770"/>
            <a:ext cx="8582579" cy="246221"/>
          </a:xfrm>
          <a:prstGeom prst="rect">
            <a:avLst/>
          </a:prstGeom>
          <a:noFill/>
        </p:spPr>
        <p:txBody>
          <a:bodyPr wrap="square" rtlCol="0">
            <a:spAutoFit/>
          </a:bodyPr>
          <a:lstStyle/>
          <a:p>
            <a:r>
              <a:rPr lang="en-GB" sz="1000" dirty="0">
                <a:solidFill>
                  <a:srgbClr val="002060"/>
                </a:solidFill>
              </a:rPr>
              <a:t>Source: </a:t>
            </a:r>
            <a:r>
              <a:rPr lang="en-GB" sz="1000" dirty="0" smtClean="0">
                <a:solidFill>
                  <a:srgbClr val="002060"/>
                </a:solidFill>
              </a:rPr>
              <a:t>IMF, EBRD </a:t>
            </a:r>
            <a:r>
              <a:rPr lang="en-GB" sz="1000" dirty="0">
                <a:solidFill>
                  <a:srgbClr val="002060"/>
                </a:solidFill>
              </a:rPr>
              <a:t>and authors’ calculations. Growth averages are population-weighted.</a:t>
            </a:r>
          </a:p>
        </p:txBody>
      </p:sp>
      <p:sp>
        <p:nvSpPr>
          <p:cNvPr id="9" name="Rectangle 8"/>
          <p:cNvSpPr/>
          <p:nvPr/>
        </p:nvSpPr>
        <p:spPr>
          <a:xfrm>
            <a:off x="2552523" y="1460968"/>
            <a:ext cx="4152547" cy="276999"/>
          </a:xfrm>
          <a:prstGeom prst="rect">
            <a:avLst/>
          </a:prstGeom>
        </p:spPr>
        <p:txBody>
          <a:bodyPr wrap="none">
            <a:spAutoFit/>
          </a:bodyPr>
          <a:lstStyle/>
          <a:p>
            <a:pPr algn="ctr"/>
            <a:r>
              <a:rPr lang="en-GB" b="1" dirty="0">
                <a:solidFill>
                  <a:srgbClr val="002060"/>
                </a:solidFill>
              </a:rPr>
              <a:t>GDP growth and population growth by sub-regions, </a:t>
            </a:r>
            <a:r>
              <a:rPr lang="en-GB" b="1" dirty="0" smtClean="0">
                <a:solidFill>
                  <a:srgbClr val="002060"/>
                </a:solidFill>
              </a:rPr>
              <a:t>%</a:t>
            </a:r>
            <a:endParaRPr lang="en-GB" b="1" dirty="0">
              <a:solidFill>
                <a:srgbClr val="002060"/>
              </a:solidFill>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889" y="1727081"/>
            <a:ext cx="8197819" cy="3850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34023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913" y="-1"/>
            <a:ext cx="7099401" cy="1080000"/>
          </a:xfrm>
        </p:spPr>
        <p:txBody>
          <a:bodyPr vert="horz" lIns="0" tIns="0" rIns="0" bIns="0" rtlCol="0" anchor="ctr">
            <a:noAutofit/>
          </a:bodyPr>
          <a:lstStyle/>
          <a:p>
            <a:r>
              <a:rPr lang="en-GB" sz="2200" dirty="0" smtClean="0"/>
              <a:t>Turkey: a </a:t>
            </a:r>
            <a:r>
              <a:rPr lang="en-GB" sz="2200" dirty="0"/>
              <a:t>hard landing looks increasingly </a:t>
            </a:r>
            <a:r>
              <a:rPr lang="en-GB" sz="2200" dirty="0" smtClean="0"/>
              <a:t>likely </a:t>
            </a:r>
            <a:endParaRPr lang="en-US" sz="2200" dirty="0"/>
          </a:p>
        </p:txBody>
      </p:sp>
      <p:sp>
        <p:nvSpPr>
          <p:cNvPr id="6" name="Slide Number Placeholder 5"/>
          <p:cNvSpPr>
            <a:spLocks noGrp="1"/>
          </p:cNvSpPr>
          <p:nvPr>
            <p:ph type="sldNum" sz="quarter" idx="4"/>
          </p:nvPr>
        </p:nvSpPr>
        <p:spPr/>
        <p:txBody>
          <a:bodyPr/>
          <a:lstStyle/>
          <a:p>
            <a:fld id="{71F9F866-B438-9445-8D9F-1F8FF6608833}" type="slidenum">
              <a:rPr lang="en-GB" smtClean="0">
                <a:solidFill>
                  <a:srgbClr val="00539B"/>
                </a:solidFill>
              </a:rPr>
              <a:pPr/>
              <a:t>26</a:t>
            </a:fld>
            <a:endParaRPr lang="en-GB" dirty="0">
              <a:solidFill>
                <a:srgbClr val="00539B"/>
              </a:solidFill>
            </a:endParaRPr>
          </a:p>
        </p:txBody>
      </p:sp>
      <p:sp>
        <p:nvSpPr>
          <p:cNvPr id="14" name="TextBox 13"/>
          <p:cNvSpPr txBox="1"/>
          <p:nvPr/>
        </p:nvSpPr>
        <p:spPr>
          <a:xfrm>
            <a:off x="99037" y="1417934"/>
            <a:ext cx="4436962" cy="523220"/>
          </a:xfrm>
          <a:prstGeom prst="rect">
            <a:avLst/>
          </a:prstGeom>
          <a:noFill/>
        </p:spPr>
        <p:txBody>
          <a:bodyPr wrap="square" rtlCol="0">
            <a:spAutoFit/>
          </a:bodyPr>
          <a:lstStyle/>
          <a:p>
            <a:pPr algn="ctr"/>
            <a:r>
              <a:rPr lang="en-GB" sz="1400" b="1" dirty="0">
                <a:solidFill>
                  <a:srgbClr val="00539B"/>
                </a:solidFill>
              </a:rPr>
              <a:t>Declining investor confidence drove depreciation and </a:t>
            </a:r>
            <a:r>
              <a:rPr lang="en-GB" sz="1400" b="1" dirty="0" smtClean="0">
                <a:solidFill>
                  <a:srgbClr val="00539B"/>
                </a:solidFill>
              </a:rPr>
              <a:t>inflation</a:t>
            </a:r>
          </a:p>
        </p:txBody>
      </p:sp>
      <p:sp>
        <p:nvSpPr>
          <p:cNvPr id="16" name="TextBox 15"/>
          <p:cNvSpPr txBox="1"/>
          <p:nvPr/>
        </p:nvSpPr>
        <p:spPr>
          <a:xfrm>
            <a:off x="4535999" y="1420557"/>
            <a:ext cx="4438800" cy="307777"/>
          </a:xfrm>
          <a:prstGeom prst="rect">
            <a:avLst/>
          </a:prstGeom>
          <a:noFill/>
        </p:spPr>
        <p:txBody>
          <a:bodyPr wrap="square" rtlCol="0">
            <a:spAutoFit/>
          </a:bodyPr>
          <a:lstStyle/>
          <a:p>
            <a:pPr algn="ctr"/>
            <a:r>
              <a:rPr lang="en-GB" sz="1400" b="1" dirty="0" smtClean="0">
                <a:solidFill>
                  <a:srgbClr val="00539B"/>
                </a:solidFill>
              </a:rPr>
              <a:t>Signs </a:t>
            </a:r>
            <a:r>
              <a:rPr lang="en-GB" sz="1400" b="1" dirty="0">
                <a:solidFill>
                  <a:srgbClr val="00539B"/>
                </a:solidFill>
              </a:rPr>
              <a:t>of </a:t>
            </a:r>
            <a:r>
              <a:rPr lang="en-GB" sz="1400" b="1" dirty="0" smtClean="0">
                <a:solidFill>
                  <a:srgbClr val="00539B"/>
                </a:solidFill>
              </a:rPr>
              <a:t>rebalancing emerging </a:t>
            </a:r>
            <a:r>
              <a:rPr lang="en-GB" sz="1400" b="1" dirty="0">
                <a:solidFill>
                  <a:srgbClr val="00539B"/>
                </a:solidFill>
              </a:rPr>
              <a:t>in the </a:t>
            </a:r>
            <a:r>
              <a:rPr lang="en-GB" sz="1400" b="1" dirty="0" smtClean="0">
                <a:solidFill>
                  <a:srgbClr val="00539B"/>
                </a:solidFill>
              </a:rPr>
              <a:t>economy</a:t>
            </a:r>
          </a:p>
        </p:txBody>
      </p:sp>
      <p:sp>
        <p:nvSpPr>
          <p:cNvPr id="18" name="TextBox 1"/>
          <p:cNvSpPr txBox="1"/>
          <p:nvPr/>
        </p:nvSpPr>
        <p:spPr>
          <a:xfrm>
            <a:off x="204913" y="6020844"/>
            <a:ext cx="4091091" cy="18481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00" i="1" dirty="0" smtClean="0">
                <a:solidFill>
                  <a:srgbClr val="FFFFFF">
                    <a:lumMod val="50000"/>
                  </a:srgbClr>
                </a:solidFill>
              </a:rPr>
              <a:t>Sources: Bloomberg, CBRT, </a:t>
            </a:r>
            <a:r>
              <a:rPr lang="en-GB" sz="800" i="1" dirty="0" err="1" smtClean="0">
                <a:solidFill>
                  <a:srgbClr val="FFFFFF">
                    <a:lumMod val="50000"/>
                  </a:srgbClr>
                </a:solidFill>
              </a:rPr>
              <a:t>TurkStat</a:t>
            </a:r>
            <a:endParaRPr lang="en-GB" sz="800" i="1" dirty="0">
              <a:solidFill>
                <a:srgbClr val="FFFFFF">
                  <a:lumMod val="50000"/>
                </a:srgbClr>
              </a:solidFill>
            </a:endParaRPr>
          </a:p>
        </p:txBody>
      </p:sp>
      <p:sp>
        <p:nvSpPr>
          <p:cNvPr id="21" name="TextBox 1"/>
          <p:cNvSpPr txBox="1"/>
          <p:nvPr/>
        </p:nvSpPr>
        <p:spPr>
          <a:xfrm>
            <a:off x="4815854" y="6005232"/>
            <a:ext cx="4091091" cy="18481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00" i="1" dirty="0" smtClean="0">
                <a:solidFill>
                  <a:srgbClr val="FFFFFF">
                    <a:lumMod val="50000"/>
                  </a:srgbClr>
                </a:solidFill>
              </a:rPr>
              <a:t>Source: </a:t>
            </a:r>
            <a:r>
              <a:rPr lang="en-GB" sz="800" i="1" dirty="0" err="1" smtClean="0">
                <a:solidFill>
                  <a:srgbClr val="FFFFFF">
                    <a:lumMod val="50000"/>
                  </a:srgbClr>
                </a:solidFill>
              </a:rPr>
              <a:t>TurkStat</a:t>
            </a:r>
            <a:endParaRPr lang="en-GB" sz="800" i="1" dirty="0">
              <a:solidFill>
                <a:srgbClr val="FFFFFF">
                  <a:lumMod val="50000"/>
                </a:srgb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142" y="2006520"/>
            <a:ext cx="3740840" cy="3994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8835" y="2006521"/>
            <a:ext cx="3910734" cy="393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4978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913" y="-1"/>
            <a:ext cx="7099401" cy="1080000"/>
          </a:xfrm>
        </p:spPr>
        <p:txBody>
          <a:bodyPr vert="horz" lIns="0" tIns="0" rIns="0" bIns="0" rtlCol="0" anchor="ctr">
            <a:noAutofit/>
          </a:bodyPr>
          <a:lstStyle/>
          <a:p>
            <a:r>
              <a:rPr lang="en-GB" sz="2200" dirty="0" smtClean="0"/>
              <a:t>Ukraine: the outlook for recovery is bolstered </a:t>
            </a:r>
            <a:r>
              <a:rPr lang="en-GB" sz="2200" dirty="0"/>
              <a:t>by </a:t>
            </a:r>
            <a:r>
              <a:rPr lang="en-GB" sz="2200" dirty="0" smtClean="0"/>
              <a:t>renewed cooperation with the IMF</a:t>
            </a:r>
            <a:endParaRPr lang="en-US" sz="2200" dirty="0"/>
          </a:p>
        </p:txBody>
      </p:sp>
      <p:sp>
        <p:nvSpPr>
          <p:cNvPr id="6" name="Slide Number Placeholder 5"/>
          <p:cNvSpPr>
            <a:spLocks noGrp="1"/>
          </p:cNvSpPr>
          <p:nvPr>
            <p:ph type="sldNum" sz="quarter" idx="4"/>
          </p:nvPr>
        </p:nvSpPr>
        <p:spPr/>
        <p:txBody>
          <a:bodyPr/>
          <a:lstStyle/>
          <a:p>
            <a:fld id="{71F9F866-B438-9445-8D9F-1F8FF6608833}" type="slidenum">
              <a:rPr lang="en-GB" smtClean="0">
                <a:solidFill>
                  <a:srgbClr val="00539B"/>
                </a:solidFill>
              </a:rPr>
              <a:pPr/>
              <a:t>27</a:t>
            </a:fld>
            <a:endParaRPr lang="en-GB" dirty="0">
              <a:solidFill>
                <a:srgbClr val="00539B"/>
              </a:solidFill>
            </a:endParaRPr>
          </a:p>
        </p:txBody>
      </p:sp>
      <p:graphicFrame>
        <p:nvGraphicFramePr>
          <p:cNvPr id="9" name="Chart 8"/>
          <p:cNvGraphicFramePr>
            <a:graphicFrameLocks/>
          </p:cNvGraphicFramePr>
          <p:nvPr>
            <p:extLst>
              <p:ext uri="{D42A27DB-BD31-4B8C-83A1-F6EECF244321}">
                <p14:modId xmlns:p14="http://schemas.microsoft.com/office/powerpoint/2010/main" val="911234025"/>
              </p:ext>
            </p:extLst>
          </p:nvPr>
        </p:nvGraphicFramePr>
        <p:xfrm>
          <a:off x="299790" y="2067397"/>
          <a:ext cx="3960000" cy="3957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2096192684"/>
              </p:ext>
            </p:extLst>
          </p:nvPr>
        </p:nvGraphicFramePr>
        <p:xfrm>
          <a:off x="4894393" y="2067397"/>
          <a:ext cx="3960000" cy="3957484"/>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99037" y="1417934"/>
            <a:ext cx="4436962" cy="492443"/>
          </a:xfrm>
          <a:prstGeom prst="rect">
            <a:avLst/>
          </a:prstGeom>
          <a:noFill/>
        </p:spPr>
        <p:txBody>
          <a:bodyPr wrap="square" rtlCol="0">
            <a:spAutoFit/>
          </a:bodyPr>
          <a:lstStyle/>
          <a:p>
            <a:pPr algn="ctr"/>
            <a:r>
              <a:rPr lang="en-GB" sz="1400" b="1" dirty="0" smtClean="0">
                <a:solidFill>
                  <a:srgbClr val="00539B"/>
                </a:solidFill>
              </a:rPr>
              <a:t>Recovery has gained momentum </a:t>
            </a:r>
          </a:p>
          <a:p>
            <a:pPr algn="ctr"/>
            <a:r>
              <a:rPr lang="en-US" i="1" dirty="0" smtClean="0">
                <a:solidFill>
                  <a:srgbClr val="58595B"/>
                </a:solidFill>
              </a:rPr>
              <a:t>Real GDP growth, % change, year-on-year</a:t>
            </a:r>
            <a:endParaRPr lang="en-GB" i="1" dirty="0" smtClean="0">
              <a:solidFill>
                <a:srgbClr val="58595B"/>
              </a:solidFill>
            </a:endParaRPr>
          </a:p>
        </p:txBody>
      </p:sp>
      <p:sp>
        <p:nvSpPr>
          <p:cNvPr id="16" name="TextBox 15"/>
          <p:cNvSpPr txBox="1"/>
          <p:nvPr/>
        </p:nvSpPr>
        <p:spPr>
          <a:xfrm>
            <a:off x="4535999" y="1420557"/>
            <a:ext cx="4438800" cy="492443"/>
          </a:xfrm>
          <a:prstGeom prst="rect">
            <a:avLst/>
          </a:prstGeom>
          <a:noFill/>
        </p:spPr>
        <p:txBody>
          <a:bodyPr wrap="square" rtlCol="0">
            <a:spAutoFit/>
          </a:bodyPr>
          <a:lstStyle/>
          <a:p>
            <a:pPr algn="ctr"/>
            <a:r>
              <a:rPr lang="en-GB" sz="1400" b="1" dirty="0" smtClean="0">
                <a:solidFill>
                  <a:srgbClr val="00539B"/>
                </a:solidFill>
              </a:rPr>
              <a:t>Cooperation </a:t>
            </a:r>
            <a:r>
              <a:rPr lang="en-GB" sz="1400" b="1" dirty="0">
                <a:solidFill>
                  <a:srgbClr val="00539B"/>
                </a:solidFill>
              </a:rPr>
              <a:t>with the IMF remains </a:t>
            </a:r>
            <a:r>
              <a:rPr lang="en-GB" sz="1400" b="1" dirty="0" smtClean="0">
                <a:solidFill>
                  <a:srgbClr val="00539B"/>
                </a:solidFill>
              </a:rPr>
              <a:t>vital </a:t>
            </a:r>
          </a:p>
          <a:p>
            <a:pPr algn="ctr"/>
            <a:r>
              <a:rPr lang="en-GB" i="1" dirty="0" smtClean="0">
                <a:solidFill>
                  <a:srgbClr val="321A00"/>
                </a:solidFill>
              </a:rPr>
              <a:t>f/x public debt repayments, </a:t>
            </a:r>
            <a:r>
              <a:rPr lang="en-US" i="1" dirty="0" smtClean="0">
                <a:solidFill>
                  <a:srgbClr val="58595B"/>
                </a:solidFill>
              </a:rPr>
              <a:t>US$ billions</a:t>
            </a:r>
          </a:p>
        </p:txBody>
      </p:sp>
      <p:sp>
        <p:nvSpPr>
          <p:cNvPr id="18" name="TextBox 1"/>
          <p:cNvSpPr txBox="1"/>
          <p:nvPr/>
        </p:nvSpPr>
        <p:spPr>
          <a:xfrm>
            <a:off x="204913" y="6020844"/>
            <a:ext cx="4091091" cy="18481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00" i="1" dirty="0" smtClean="0">
                <a:solidFill>
                  <a:srgbClr val="FFFFFF">
                    <a:lumMod val="50000"/>
                  </a:srgbClr>
                </a:solidFill>
              </a:rPr>
              <a:t>Source: State Statistics Service of Ukraine</a:t>
            </a:r>
            <a:endParaRPr lang="en-GB" sz="800" i="1" dirty="0">
              <a:solidFill>
                <a:srgbClr val="FFFFFF">
                  <a:lumMod val="50000"/>
                </a:srgbClr>
              </a:solidFill>
            </a:endParaRPr>
          </a:p>
        </p:txBody>
      </p:sp>
      <p:sp>
        <p:nvSpPr>
          <p:cNvPr id="21" name="TextBox 1"/>
          <p:cNvSpPr txBox="1"/>
          <p:nvPr/>
        </p:nvSpPr>
        <p:spPr>
          <a:xfrm>
            <a:off x="4815854" y="6005232"/>
            <a:ext cx="4091091" cy="18481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00" i="1" dirty="0" smtClean="0">
                <a:solidFill>
                  <a:srgbClr val="FFFFFF">
                    <a:lumMod val="50000"/>
                  </a:srgbClr>
                </a:solidFill>
              </a:rPr>
              <a:t>Source: EBRD estimations based on NBU Inflation report, July 2018</a:t>
            </a:r>
            <a:endParaRPr lang="en-GB" sz="800" i="1" dirty="0">
              <a:solidFill>
                <a:srgbClr val="FFFFFF">
                  <a:lumMod val="50000"/>
                </a:srgbClr>
              </a:solidFill>
            </a:endParaRPr>
          </a:p>
        </p:txBody>
      </p:sp>
    </p:spTree>
    <p:extLst>
      <p:ext uri="{BB962C8B-B14F-4D97-AF65-F5344CB8AC3E}">
        <p14:creationId xmlns:p14="http://schemas.microsoft.com/office/powerpoint/2010/main" val="593594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71F9F866-B438-9445-8D9F-1F8FF6608833}" type="slidenum">
              <a:rPr lang="en-GB" smtClean="0">
                <a:solidFill>
                  <a:srgbClr val="00539B"/>
                </a:solidFill>
              </a:rPr>
              <a:pPr/>
              <a:t>28</a:t>
            </a:fld>
            <a:endParaRPr lang="en-GB" dirty="0">
              <a:solidFill>
                <a:srgbClr val="00539B"/>
              </a:solidFill>
            </a:endParaRPr>
          </a:p>
        </p:txBody>
      </p:sp>
      <p:sp>
        <p:nvSpPr>
          <p:cNvPr id="11" name="Title 1"/>
          <p:cNvSpPr>
            <a:spLocks noGrp="1"/>
          </p:cNvSpPr>
          <p:nvPr>
            <p:ph type="title"/>
          </p:nvPr>
        </p:nvSpPr>
        <p:spPr>
          <a:xfrm>
            <a:off x="183016" y="290513"/>
            <a:ext cx="7063838" cy="635000"/>
          </a:xfrm>
        </p:spPr>
        <p:txBody>
          <a:bodyPr>
            <a:noAutofit/>
          </a:bodyPr>
          <a:lstStyle/>
          <a:p>
            <a:r>
              <a:rPr lang="en-GB" sz="2400" dirty="0" smtClean="0"/>
              <a:t>Egypt: the reform programme boosted exports but inflation persists</a:t>
            </a:r>
            <a:endParaRPr lang="en-GB" sz="2400" dirty="0"/>
          </a:p>
        </p:txBody>
      </p:sp>
      <p:sp>
        <p:nvSpPr>
          <p:cNvPr id="6" name="TextBox 5"/>
          <p:cNvSpPr txBox="1"/>
          <p:nvPr/>
        </p:nvSpPr>
        <p:spPr>
          <a:xfrm>
            <a:off x="419752" y="6511751"/>
            <a:ext cx="4210050" cy="261610"/>
          </a:xfrm>
          <a:prstGeom prst="rect">
            <a:avLst/>
          </a:prstGeom>
          <a:noFill/>
        </p:spPr>
        <p:txBody>
          <a:bodyPr wrap="square" rtlCol="0">
            <a:spAutoFit/>
          </a:bodyPr>
          <a:lstStyle/>
          <a:p>
            <a:r>
              <a:rPr lang="en-US" sz="1100" dirty="0">
                <a:solidFill>
                  <a:srgbClr val="002060"/>
                </a:solidFill>
              </a:rPr>
              <a:t>Source: National authorities.</a:t>
            </a:r>
            <a:endParaRPr lang="en-GB" sz="1100" dirty="0">
              <a:solidFill>
                <a:srgbClr val="002060"/>
              </a:solidFill>
            </a:endParaRPr>
          </a:p>
        </p:txBody>
      </p:sp>
      <p:sp>
        <p:nvSpPr>
          <p:cNvPr id="8" name="Rectangle 7"/>
          <p:cNvSpPr/>
          <p:nvPr/>
        </p:nvSpPr>
        <p:spPr>
          <a:xfrm>
            <a:off x="419751" y="1560678"/>
            <a:ext cx="3907549" cy="307777"/>
          </a:xfrm>
          <a:prstGeom prst="rect">
            <a:avLst/>
          </a:prstGeom>
        </p:spPr>
        <p:txBody>
          <a:bodyPr wrap="square">
            <a:spAutoFit/>
          </a:bodyPr>
          <a:lstStyle/>
          <a:p>
            <a:pPr algn="ctr"/>
            <a:r>
              <a:rPr lang="en-GB" sz="1400" b="1" dirty="0" smtClean="0">
                <a:solidFill>
                  <a:srgbClr val="0079C1">
                    <a:lumMod val="75000"/>
                  </a:srgbClr>
                </a:solidFill>
              </a:rPr>
              <a:t>Real GDP Growth rebounded in FY2018</a:t>
            </a:r>
            <a:endParaRPr lang="en-GB" sz="1400" b="1" dirty="0">
              <a:solidFill>
                <a:srgbClr val="0079C1">
                  <a:lumMod val="75000"/>
                </a:srgbClr>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99" y="2831164"/>
            <a:ext cx="4425938"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5098940" y="1532040"/>
            <a:ext cx="3307317" cy="307777"/>
          </a:xfrm>
          <a:prstGeom prst="rect">
            <a:avLst/>
          </a:prstGeom>
        </p:spPr>
        <p:txBody>
          <a:bodyPr wrap="square">
            <a:spAutoFit/>
          </a:bodyPr>
          <a:lstStyle/>
          <a:p>
            <a:pPr algn="ctr"/>
            <a:r>
              <a:rPr lang="en-GB" sz="1400" b="1" dirty="0" smtClean="0">
                <a:solidFill>
                  <a:srgbClr val="0079C1">
                    <a:lumMod val="75000"/>
                  </a:srgbClr>
                </a:solidFill>
              </a:rPr>
              <a:t>Inflation started to increase again</a:t>
            </a:r>
            <a:endParaRPr lang="en-GB" sz="1400" b="1" dirty="0">
              <a:solidFill>
                <a:srgbClr val="0079C1">
                  <a:lumMod val="75000"/>
                </a:srgbClr>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852936"/>
            <a:ext cx="4425938"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5325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4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5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6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7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8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7.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2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0.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31.xml><?xml version="1.0" encoding="utf-8"?>
<p:tagLst xmlns:a="http://schemas.openxmlformats.org/drawingml/2006/main" xmlns:r="http://schemas.openxmlformats.org/officeDocument/2006/relationships" xmlns:p="http://schemas.openxmlformats.org/presentationml/2006/main">
  <p:tag name="BJHEADERFOOTERLABEL" val="TRUE"/>
</p:tagLst>
</file>

<file path=ppt/theme/theme1.xml><?xml version="1.0" encoding="utf-8"?>
<a:theme xmlns:a="http://schemas.openxmlformats.org/drawingml/2006/main" name="template-english-4.3">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2.xml><?xml version="1.0" encoding="utf-8"?>
<a:theme xmlns:a="http://schemas.openxmlformats.org/drawingml/2006/main" name="EBRDmain_french">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3.xml><?xml version="1.0" encoding="utf-8"?>
<a:theme xmlns:a="http://schemas.openxmlformats.org/drawingml/2006/main" name="EBRDmain_german">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4.xml><?xml version="1.0" encoding="utf-8"?>
<a:theme xmlns:a="http://schemas.openxmlformats.org/drawingml/2006/main" name="EBRDmain_Russian">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5.xml><?xml version="1.0" encoding="utf-8"?>
<a:theme xmlns:a="http://schemas.openxmlformats.org/drawingml/2006/main" name="Title and section slides">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6.xml><?xml version="1.0" encoding="utf-8"?>
<a:theme xmlns:a="http://schemas.openxmlformats.org/drawingml/2006/main" name="template-english-4.3-1">
  <a:themeElements>
    <a:clrScheme name="EBRD colours">
      <a:dk1>
        <a:srgbClr val="58595B"/>
      </a:dk1>
      <a:lt1>
        <a:srgbClr val="FFFFFF"/>
      </a:lt1>
      <a:dk2>
        <a:srgbClr val="0079C1"/>
      </a:dk2>
      <a:lt2>
        <a:srgbClr val="7EA6D7"/>
      </a:lt2>
      <a:accent1>
        <a:srgbClr val="00539B"/>
      </a:accent1>
      <a:accent2>
        <a:srgbClr val="00AE9E"/>
      </a:accent2>
      <a:accent3>
        <a:srgbClr val="0079C1"/>
      </a:accent3>
      <a:accent4>
        <a:srgbClr val="7EA6D7"/>
      </a:accent4>
      <a:accent5>
        <a:srgbClr val="00747A"/>
      </a:accent5>
      <a:accent6>
        <a:srgbClr val="000000"/>
      </a:accent6>
      <a:hlink>
        <a:srgbClr val="00539B"/>
      </a:hlink>
      <a:folHlink>
        <a:srgbClr val="0079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t"/>
      <a:lstStyle>
        <a:defPPr>
          <a:spcAft>
            <a:spcPts val="600"/>
          </a:spcAft>
          <a:defRPr dirty="0" smtClean="0"/>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solidFill>
              <a:schemeClr val="bg1">
                <a:lumMod val="50000"/>
              </a:schemeClr>
            </a:solidFill>
          </a:defRPr>
        </a:defPPr>
      </a:lstStyle>
    </a:tx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1d45786f-a737-4735-8af6-df12fb6939a2" origin="userSelected">
  <element uid="214105f6-acd4-485a-afa0-a0b988f7534c" value=""/>
</sisl>
</file>

<file path=customXml/itemProps1.xml><?xml version="1.0" encoding="utf-8"?>
<ds:datastoreItem xmlns:ds="http://schemas.openxmlformats.org/officeDocument/2006/customXml" ds:itemID="{91F9E957-86C7-4AFD-96BD-9D7E22E83953}">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template-english-4.3</Template>
  <TotalTime>21434</TotalTime>
  <Words>1918</Words>
  <Application>Microsoft Office PowerPoint</Application>
  <PresentationFormat>On-screen Show (4:3)</PresentationFormat>
  <Paragraphs>203</Paragraphs>
  <Slides>28</Slides>
  <Notes>28</Notes>
  <HiddenSlides>0</HiddenSlides>
  <MMClips>0</MMClips>
  <ScaleCrop>false</ScaleCrop>
  <HeadingPairs>
    <vt:vector size="4" baseType="variant">
      <vt:variant>
        <vt:lpstr>Theme</vt:lpstr>
      </vt:variant>
      <vt:variant>
        <vt:i4>6</vt:i4>
      </vt:variant>
      <vt:variant>
        <vt:lpstr>Slide Titles</vt:lpstr>
      </vt:variant>
      <vt:variant>
        <vt:i4>28</vt:i4>
      </vt:variant>
    </vt:vector>
  </HeadingPairs>
  <TitlesOfParts>
    <vt:vector size="34" baseType="lpstr">
      <vt:lpstr>template-english-4.3</vt:lpstr>
      <vt:lpstr>EBRDmain_french</vt:lpstr>
      <vt:lpstr>EBRDmain_german</vt:lpstr>
      <vt:lpstr>EBRDmain_Russian</vt:lpstr>
      <vt:lpstr>Title and section slides</vt:lpstr>
      <vt:lpstr>template-english-4.3-1</vt:lpstr>
      <vt:lpstr>Regional Economic Prospects November 2018</vt:lpstr>
      <vt:lpstr>Solid growth momentum but financing conditions tightening, trade wars escalating, dearer oil</vt:lpstr>
      <vt:lpstr>On a 12-month rolling basis, growth reached 4.1%  at end-June 2018</vt:lpstr>
      <vt:lpstr>EBRD regions to grow at 3.2% in 2018 and 2.6% in 2019, downward revision on account of Turkey </vt:lpstr>
      <vt:lpstr>Growth in EBRD regions ex. Turkey revised up by 0.1 pp, to 3.1% in 2018, decelerating to 3% in 2019</vt:lpstr>
      <vt:lpstr>Growth in H1 2018 unchanged from 2017 at 3.8%; composition shifted towards private consumption</vt:lpstr>
      <vt:lpstr>EM financing conditions now tightening but remain neutral-to-favourable in historical perspective</vt:lpstr>
      <vt:lpstr>Capital flows to emerging markets and  the EBRD regions have moderated</vt:lpstr>
      <vt:lpstr>The region’s currencies weakening against the US dollar was limited to 8%, on average, in May-October 2018</vt:lpstr>
      <vt:lpstr>Yet Turkish Lira depreciated by 36% in Jan-Oct 2018,  hit by a crisis of confidence among investors</vt:lpstr>
      <vt:lpstr>Other economies where forex debt rose fast may also be vulnerable as the US dollar strengthens</vt:lpstr>
      <vt:lpstr>Stock market valuations  in Emerging Europe weakened by 11% in May-Oct, back to levels of mid-2017</vt:lpstr>
      <vt:lpstr>Global trade growth has been slowing down again  after spiking in 2017</vt:lpstr>
      <vt:lpstr>The art of no deal: Who is most at risk in an extreme trade wars scenario? </vt:lpstr>
      <vt:lpstr>As intermediate goods cross borders, tariffs multiply  inflating costs of final goods by much more than the tariff</vt:lpstr>
      <vt:lpstr>If trade wars escalate globally, risks are high for countries  strongly integrated into global production chains</vt:lpstr>
      <vt:lpstr>Mitigating factor: Many economies trade intermediate goods mostly within the EU customs union</vt:lpstr>
      <vt:lpstr>Long run: recreating supply chains domestically? Innovation, management, size of markets</vt:lpstr>
      <vt:lpstr>In China, most value added embedded in exports is domestic. Smartphones are exception, not the rule </vt:lpstr>
      <vt:lpstr>Brent has remained above US$ 70 / barrel since April 2018, on stronger demand, production caps</vt:lpstr>
      <vt:lpstr>Remittances from Russia to Central Asia/MDA/Caucasus picked up by 19% in US$ terms in H1 2018</vt:lpstr>
      <vt:lpstr>Reductions in NPLs on the back of policy actions, virtuous cycle of lower NPLs and economic upswing</vt:lpstr>
      <vt:lpstr>Concluding remarks: Stable growth amidst tightening financing conditions , escalating trade tensions</vt:lpstr>
      <vt:lpstr>Country developments</vt:lpstr>
      <vt:lpstr>Away from Turkey growth remains solid, strengthening in SEMED and Eastern Europe and moderating elsewhere</vt:lpstr>
      <vt:lpstr>Turkey: a hard landing looks increasingly likely </vt:lpstr>
      <vt:lpstr>Ukraine: the outlook for recovery is bolstered by renewed cooperation with the IMF</vt:lpstr>
      <vt:lpstr>Egypt: the reform programme boosted exports but inflation persists</vt:lpstr>
    </vt:vector>
  </TitlesOfParts>
  <Company>EBRD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overview of the EBRD</dc:title>
  <dc:creator>Plekhanov, Alexander</dc:creator>
  <cp:keywords>[EBRD]</cp:keywords>
  <cp:lastModifiedBy>GAMTKITT</cp:lastModifiedBy>
  <cp:revision>1214</cp:revision>
  <cp:lastPrinted>2018-10-29T09:35:27Z</cp:lastPrinted>
  <dcterms:created xsi:type="dcterms:W3CDTF">2017-01-25T17:15:59Z</dcterms:created>
  <dcterms:modified xsi:type="dcterms:W3CDTF">2018-10-31T18:07:57Z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e1b8f636-1ad9-4013-a45d-ce13b5e16eb2</vt:lpwstr>
  </property>
  <property fmtid="{D5CDD505-2E9C-101B-9397-08002B2CF9AE}" pid="3" name="bjSaver">
    <vt:lpwstr>+VyEgiTPZD3qRfLBjwXeeDHgZGrKM6Ez</vt:lpwstr>
  </property>
  <property fmtid="{D5CDD505-2E9C-101B-9397-08002B2CF9AE}" pid="4" name="bjDocumentLabelXML">
    <vt:lpwstr>&lt;?xml version="1.0" encoding="us-ascii"?&gt;&lt;sisl xmlns:xsi="http://www.w3.org/2001/XMLSchema-instance" xmlns:xsd="http://www.w3.org/2001/XMLSchema" sislVersion="0" policy="1d45786f-a737-4735-8af6-df12fb6939a2" origin="userSelected" xmlns="http://www.boldonj</vt:lpwstr>
  </property>
  <property fmtid="{D5CDD505-2E9C-101B-9397-08002B2CF9AE}" pid="5" name="bjDocumentLabelXML-0">
    <vt:lpwstr>ames.com/2008/01/sie/internal/label"&gt;&lt;element uid="214105f6-acd4-485a-afa0-a0b988f7534c" value="" /&gt;&lt;/sisl&gt;</vt:lpwstr>
  </property>
</Properties>
</file>